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71" r:id="rId3"/>
    <p:sldId id="267" r:id="rId4"/>
    <p:sldId id="266" r:id="rId5"/>
    <p:sldId id="257" r:id="rId6"/>
    <p:sldId id="272" r:id="rId7"/>
    <p:sldId id="259" r:id="rId8"/>
    <p:sldId id="269" r:id="rId9"/>
    <p:sldId id="270" r:id="rId10"/>
    <p:sldId id="273" r:id="rId11"/>
    <p:sldId id="274" r:id="rId12"/>
    <p:sldId id="275" r:id="rId13"/>
    <p:sldId id="265" r:id="rId1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nne-Marie Clark" initials="AMC" lastIdx="9" clrIdx="0"/>
  <p:cmAuthor id="1" name="VeraKM" initials="V" lastIdx="2"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C0C0C0"/>
    <a:srgbClr val="CDCDCD"/>
    <a:srgbClr val="F6EA00"/>
    <a:srgbClr val="EDE000"/>
    <a:srgbClr val="EFD433"/>
    <a:srgbClr val="070505"/>
    <a:srgbClr val="D6450A"/>
    <a:srgbClr val="6E7073"/>
    <a:srgbClr val="E6E6E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0" d="100"/>
          <a:sy n="60" d="100"/>
        </p:scale>
        <p:origin x="-1572" y="-20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788E094-D7D6-4987-8480-AE6371A051F2}" type="doc">
      <dgm:prSet loTypeId="urn:microsoft.com/office/officeart/2005/8/layout/hProcess9" loCatId="process" qsTypeId="urn:microsoft.com/office/officeart/2005/8/quickstyle/simple1" qsCatId="simple" csTypeId="urn:microsoft.com/office/officeart/2005/8/colors/colorful1" csCatId="colorful" phldr="1"/>
      <dgm:spPr/>
    </dgm:pt>
    <dgm:pt modelId="{C795E914-2D1F-4F88-BFB9-B7085CB2CEC4}">
      <dgm:prSet phldrT="[Text]" custT="1"/>
      <dgm:spPr/>
      <dgm:t>
        <a:bodyPr/>
        <a:lstStyle/>
        <a:p>
          <a:r>
            <a:rPr lang="en-US" sz="2000" b="1" dirty="0" smtClean="0"/>
            <a:t>Development of Occupational standards (51) </a:t>
          </a:r>
          <a:endParaRPr lang="en-US" sz="2000" b="1" dirty="0"/>
        </a:p>
      </dgm:t>
    </dgm:pt>
    <dgm:pt modelId="{7572BF70-CE2A-4552-8045-D1EA47ABEDF3}" type="parTrans" cxnId="{5C5B6CE1-4208-4D11-8354-516132CA2511}">
      <dgm:prSet/>
      <dgm:spPr/>
      <dgm:t>
        <a:bodyPr/>
        <a:lstStyle/>
        <a:p>
          <a:endParaRPr lang="en-US"/>
        </a:p>
      </dgm:t>
    </dgm:pt>
    <dgm:pt modelId="{DE06753E-F70F-40FB-A05A-89F12417CB6E}" type="sibTrans" cxnId="{5C5B6CE1-4208-4D11-8354-516132CA2511}">
      <dgm:prSet/>
      <dgm:spPr/>
      <dgm:t>
        <a:bodyPr/>
        <a:lstStyle/>
        <a:p>
          <a:endParaRPr lang="en-US"/>
        </a:p>
      </dgm:t>
    </dgm:pt>
    <dgm:pt modelId="{AE6B1754-C74B-4CE5-947B-BA884453FEC8}">
      <dgm:prSet phldrT="[Text]" custT="1"/>
      <dgm:spPr/>
      <dgm:t>
        <a:bodyPr/>
        <a:lstStyle/>
        <a:p>
          <a:r>
            <a:rPr lang="en-US" sz="2000" b="1" dirty="0" smtClean="0"/>
            <a:t>Development of Vocational qualifications (25) </a:t>
          </a:r>
          <a:endParaRPr lang="en-US" sz="2000" b="1" dirty="0"/>
        </a:p>
      </dgm:t>
    </dgm:pt>
    <dgm:pt modelId="{0F9EB277-A23F-4CA9-AD4E-79B009EF6B87}" type="parTrans" cxnId="{DC71F2CA-4705-44FB-BA66-13F7EED82E7A}">
      <dgm:prSet/>
      <dgm:spPr/>
      <dgm:t>
        <a:bodyPr/>
        <a:lstStyle/>
        <a:p>
          <a:endParaRPr lang="en-US"/>
        </a:p>
      </dgm:t>
    </dgm:pt>
    <dgm:pt modelId="{FC1625A1-2A16-49EA-8908-553959B04ACC}" type="sibTrans" cxnId="{DC71F2CA-4705-44FB-BA66-13F7EED82E7A}">
      <dgm:prSet/>
      <dgm:spPr/>
      <dgm:t>
        <a:bodyPr/>
        <a:lstStyle/>
        <a:p>
          <a:endParaRPr lang="en-US"/>
        </a:p>
      </dgm:t>
    </dgm:pt>
    <dgm:pt modelId="{73CBBC17-B4DC-485D-A684-6165D979EA8A}">
      <dgm:prSet phldrT="[Text]" custT="1"/>
      <dgm:spPr/>
      <dgm:t>
        <a:bodyPr/>
        <a:lstStyle/>
        <a:p>
          <a:r>
            <a:rPr lang="en-US" sz="2000" b="1" dirty="0" smtClean="0"/>
            <a:t>Revision of Curricula for 2 and 3 Year VET  </a:t>
          </a:r>
          <a:endParaRPr lang="en-US" sz="2000" b="1" dirty="0"/>
        </a:p>
      </dgm:t>
    </dgm:pt>
    <dgm:pt modelId="{95D2B62C-9673-480E-BB66-E140D19737D6}" type="parTrans" cxnId="{2BE08AC4-9F9C-42EA-AC7B-FB9F342CC3FB}">
      <dgm:prSet/>
      <dgm:spPr/>
      <dgm:t>
        <a:bodyPr/>
        <a:lstStyle/>
        <a:p>
          <a:endParaRPr lang="en-US"/>
        </a:p>
      </dgm:t>
    </dgm:pt>
    <dgm:pt modelId="{F2718D88-0F3A-4B65-95E1-411CD4C7112A}" type="sibTrans" cxnId="{2BE08AC4-9F9C-42EA-AC7B-FB9F342CC3FB}">
      <dgm:prSet/>
      <dgm:spPr/>
      <dgm:t>
        <a:bodyPr/>
        <a:lstStyle/>
        <a:p>
          <a:endParaRPr lang="en-US"/>
        </a:p>
      </dgm:t>
    </dgm:pt>
    <dgm:pt modelId="{37355727-44ED-411B-8C96-EEF28FFF6FF1}" type="pres">
      <dgm:prSet presAssocID="{3788E094-D7D6-4987-8480-AE6371A051F2}" presName="CompostProcess" presStyleCnt="0">
        <dgm:presLayoutVars>
          <dgm:dir/>
          <dgm:resizeHandles val="exact"/>
        </dgm:presLayoutVars>
      </dgm:prSet>
      <dgm:spPr/>
    </dgm:pt>
    <dgm:pt modelId="{C66C68E9-B51C-44A0-B841-79F2E387C3B8}" type="pres">
      <dgm:prSet presAssocID="{3788E094-D7D6-4987-8480-AE6371A051F2}" presName="arrow" presStyleLbl="bgShp" presStyleIdx="0" presStyleCnt="1"/>
      <dgm:spPr/>
    </dgm:pt>
    <dgm:pt modelId="{97E87C73-3DF9-49CB-98A7-A77E3A9CC5E9}" type="pres">
      <dgm:prSet presAssocID="{3788E094-D7D6-4987-8480-AE6371A051F2}" presName="linearProcess" presStyleCnt="0"/>
      <dgm:spPr/>
    </dgm:pt>
    <dgm:pt modelId="{3C4A31CF-BB29-4134-A03E-9D4B9584BCB8}" type="pres">
      <dgm:prSet presAssocID="{C795E914-2D1F-4F88-BFB9-B7085CB2CEC4}" presName="textNode" presStyleLbl="node1" presStyleIdx="0" presStyleCnt="3">
        <dgm:presLayoutVars>
          <dgm:bulletEnabled val="1"/>
        </dgm:presLayoutVars>
      </dgm:prSet>
      <dgm:spPr/>
      <dgm:t>
        <a:bodyPr/>
        <a:lstStyle/>
        <a:p>
          <a:endParaRPr lang="en-US"/>
        </a:p>
      </dgm:t>
    </dgm:pt>
    <dgm:pt modelId="{B90F4A73-C232-4CA4-9622-D9C569B09CA2}" type="pres">
      <dgm:prSet presAssocID="{DE06753E-F70F-40FB-A05A-89F12417CB6E}" presName="sibTrans" presStyleCnt="0"/>
      <dgm:spPr/>
    </dgm:pt>
    <dgm:pt modelId="{1AA488DA-C0A3-4837-BDC6-3C2D65973889}" type="pres">
      <dgm:prSet presAssocID="{AE6B1754-C74B-4CE5-947B-BA884453FEC8}" presName="textNode" presStyleLbl="node1" presStyleIdx="1" presStyleCnt="3">
        <dgm:presLayoutVars>
          <dgm:bulletEnabled val="1"/>
        </dgm:presLayoutVars>
      </dgm:prSet>
      <dgm:spPr/>
      <dgm:t>
        <a:bodyPr/>
        <a:lstStyle/>
        <a:p>
          <a:endParaRPr lang="en-US"/>
        </a:p>
      </dgm:t>
    </dgm:pt>
    <dgm:pt modelId="{1ABFE6E6-C41A-4854-B1F5-EDF4425AEB1B}" type="pres">
      <dgm:prSet presAssocID="{FC1625A1-2A16-49EA-8908-553959B04ACC}" presName="sibTrans" presStyleCnt="0"/>
      <dgm:spPr/>
    </dgm:pt>
    <dgm:pt modelId="{5FF31FCC-7187-43D4-9A7A-6F2A0AA1C746}" type="pres">
      <dgm:prSet presAssocID="{73CBBC17-B4DC-485D-A684-6165D979EA8A}" presName="textNode" presStyleLbl="node1" presStyleIdx="2" presStyleCnt="3">
        <dgm:presLayoutVars>
          <dgm:bulletEnabled val="1"/>
        </dgm:presLayoutVars>
      </dgm:prSet>
      <dgm:spPr/>
      <dgm:t>
        <a:bodyPr/>
        <a:lstStyle/>
        <a:p>
          <a:endParaRPr lang="en-US"/>
        </a:p>
      </dgm:t>
    </dgm:pt>
  </dgm:ptLst>
  <dgm:cxnLst>
    <dgm:cxn modelId="{5C5B6CE1-4208-4D11-8354-516132CA2511}" srcId="{3788E094-D7D6-4987-8480-AE6371A051F2}" destId="{C795E914-2D1F-4F88-BFB9-B7085CB2CEC4}" srcOrd="0" destOrd="0" parTransId="{7572BF70-CE2A-4552-8045-D1EA47ABEDF3}" sibTransId="{DE06753E-F70F-40FB-A05A-89F12417CB6E}"/>
    <dgm:cxn modelId="{B8279821-A2A1-4B5E-871E-D87EAB0EAEF2}" type="presOf" srcId="{73CBBC17-B4DC-485D-A684-6165D979EA8A}" destId="{5FF31FCC-7187-43D4-9A7A-6F2A0AA1C746}" srcOrd="0" destOrd="0" presId="urn:microsoft.com/office/officeart/2005/8/layout/hProcess9"/>
    <dgm:cxn modelId="{DB45EAE5-AE43-4156-A497-86633D3697BE}" type="presOf" srcId="{C795E914-2D1F-4F88-BFB9-B7085CB2CEC4}" destId="{3C4A31CF-BB29-4134-A03E-9D4B9584BCB8}" srcOrd="0" destOrd="0" presId="urn:microsoft.com/office/officeart/2005/8/layout/hProcess9"/>
    <dgm:cxn modelId="{030094CA-DBD6-4030-BC52-0D4ACD02198F}" type="presOf" srcId="{AE6B1754-C74B-4CE5-947B-BA884453FEC8}" destId="{1AA488DA-C0A3-4837-BDC6-3C2D65973889}" srcOrd="0" destOrd="0" presId="urn:microsoft.com/office/officeart/2005/8/layout/hProcess9"/>
    <dgm:cxn modelId="{2BE08AC4-9F9C-42EA-AC7B-FB9F342CC3FB}" srcId="{3788E094-D7D6-4987-8480-AE6371A051F2}" destId="{73CBBC17-B4DC-485D-A684-6165D979EA8A}" srcOrd="2" destOrd="0" parTransId="{95D2B62C-9673-480E-BB66-E140D19737D6}" sibTransId="{F2718D88-0F3A-4B65-95E1-411CD4C7112A}"/>
    <dgm:cxn modelId="{DC71F2CA-4705-44FB-BA66-13F7EED82E7A}" srcId="{3788E094-D7D6-4987-8480-AE6371A051F2}" destId="{AE6B1754-C74B-4CE5-947B-BA884453FEC8}" srcOrd="1" destOrd="0" parTransId="{0F9EB277-A23F-4CA9-AD4E-79B009EF6B87}" sibTransId="{FC1625A1-2A16-49EA-8908-553959B04ACC}"/>
    <dgm:cxn modelId="{3D9C9301-31CC-487B-BD0D-EBA2913BEFAA}" type="presOf" srcId="{3788E094-D7D6-4987-8480-AE6371A051F2}" destId="{37355727-44ED-411B-8C96-EEF28FFF6FF1}" srcOrd="0" destOrd="0" presId="urn:microsoft.com/office/officeart/2005/8/layout/hProcess9"/>
    <dgm:cxn modelId="{FA92F297-BC7B-44BD-94D9-303D99C5143A}" type="presParOf" srcId="{37355727-44ED-411B-8C96-EEF28FFF6FF1}" destId="{C66C68E9-B51C-44A0-B841-79F2E387C3B8}" srcOrd="0" destOrd="0" presId="urn:microsoft.com/office/officeart/2005/8/layout/hProcess9"/>
    <dgm:cxn modelId="{0AAE092A-1122-4CD0-849E-930325429DE2}" type="presParOf" srcId="{37355727-44ED-411B-8C96-EEF28FFF6FF1}" destId="{97E87C73-3DF9-49CB-98A7-A77E3A9CC5E9}" srcOrd="1" destOrd="0" presId="urn:microsoft.com/office/officeart/2005/8/layout/hProcess9"/>
    <dgm:cxn modelId="{040A03FF-9591-46B4-8E81-86E558539AFC}" type="presParOf" srcId="{97E87C73-3DF9-49CB-98A7-A77E3A9CC5E9}" destId="{3C4A31CF-BB29-4134-A03E-9D4B9584BCB8}" srcOrd="0" destOrd="0" presId="urn:microsoft.com/office/officeart/2005/8/layout/hProcess9"/>
    <dgm:cxn modelId="{A38C1819-ACF0-46DE-B204-A27A3656E05C}" type="presParOf" srcId="{97E87C73-3DF9-49CB-98A7-A77E3A9CC5E9}" destId="{B90F4A73-C232-4CA4-9622-D9C569B09CA2}" srcOrd="1" destOrd="0" presId="urn:microsoft.com/office/officeart/2005/8/layout/hProcess9"/>
    <dgm:cxn modelId="{B6FBFA1D-B816-493C-A1B1-45E3D5A431FB}" type="presParOf" srcId="{97E87C73-3DF9-49CB-98A7-A77E3A9CC5E9}" destId="{1AA488DA-C0A3-4837-BDC6-3C2D65973889}" srcOrd="2" destOrd="0" presId="urn:microsoft.com/office/officeart/2005/8/layout/hProcess9"/>
    <dgm:cxn modelId="{258FF1B0-8766-4ECC-8243-D51BE0741F02}" type="presParOf" srcId="{97E87C73-3DF9-49CB-98A7-A77E3A9CC5E9}" destId="{1ABFE6E6-C41A-4854-B1F5-EDF4425AEB1B}" srcOrd="3" destOrd="0" presId="urn:microsoft.com/office/officeart/2005/8/layout/hProcess9"/>
    <dgm:cxn modelId="{14B8D514-6598-4973-9FDC-03B75EDF88D6}" type="presParOf" srcId="{97E87C73-3DF9-49CB-98A7-A77E3A9CC5E9}" destId="{5FF31FCC-7187-43D4-9A7A-6F2A0AA1C746}" srcOrd="4" destOrd="0" presId="urn:microsoft.com/office/officeart/2005/8/layout/hProcess9"/>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B7F98D6-7AB7-49E0-8452-B775A1003154}" type="doc">
      <dgm:prSet loTypeId="urn:microsoft.com/office/officeart/2005/8/layout/hProcess7" loCatId="process" qsTypeId="urn:microsoft.com/office/officeart/2005/8/quickstyle/simple1" qsCatId="simple" csTypeId="urn:microsoft.com/office/officeart/2005/8/colors/colorful1" csCatId="colorful" phldr="1"/>
      <dgm:spPr/>
      <dgm:t>
        <a:bodyPr/>
        <a:lstStyle/>
        <a:p>
          <a:endParaRPr lang="en-US"/>
        </a:p>
      </dgm:t>
    </dgm:pt>
    <dgm:pt modelId="{125D14AF-733A-4304-ADE7-A65E1DC8EA67}">
      <dgm:prSet phldrT="[Text]"/>
      <dgm:spPr/>
      <dgm:t>
        <a:bodyPr/>
        <a:lstStyle/>
        <a:p>
          <a:r>
            <a:rPr lang="en-US" dirty="0" smtClean="0"/>
            <a:t>*</a:t>
          </a:r>
          <a:endParaRPr lang="en-US" dirty="0"/>
        </a:p>
      </dgm:t>
    </dgm:pt>
    <dgm:pt modelId="{1B7D77E8-ADB7-4458-A805-C01E7A8E91F5}" type="parTrans" cxnId="{7840DBD3-4C80-4B38-BBFA-40E817CCD961}">
      <dgm:prSet/>
      <dgm:spPr/>
      <dgm:t>
        <a:bodyPr/>
        <a:lstStyle/>
        <a:p>
          <a:endParaRPr lang="en-US"/>
        </a:p>
      </dgm:t>
    </dgm:pt>
    <dgm:pt modelId="{C19DD330-67B1-46AF-BBD7-C27E1767BB52}" type="sibTrans" cxnId="{7840DBD3-4C80-4B38-BBFA-40E817CCD961}">
      <dgm:prSet/>
      <dgm:spPr/>
      <dgm:t>
        <a:bodyPr/>
        <a:lstStyle/>
        <a:p>
          <a:endParaRPr lang="en-US"/>
        </a:p>
      </dgm:t>
    </dgm:pt>
    <dgm:pt modelId="{B8BA04AB-A310-4416-B9A9-3F89D3C7CE2F}">
      <dgm:prSet phldrT="[Text]"/>
      <dgm:spPr/>
      <dgm:t>
        <a:bodyPr/>
        <a:lstStyle/>
        <a:p>
          <a:r>
            <a:rPr lang="en-US" dirty="0" smtClean="0"/>
            <a:t>*</a:t>
          </a:r>
          <a:endParaRPr lang="en-US" dirty="0"/>
        </a:p>
      </dgm:t>
    </dgm:pt>
    <dgm:pt modelId="{F8739C6A-4EF3-47E4-9E7E-74F4DCDEBA3F}" type="parTrans" cxnId="{799A7B46-4334-4FF3-9A3A-7EDC9260226E}">
      <dgm:prSet/>
      <dgm:spPr/>
      <dgm:t>
        <a:bodyPr/>
        <a:lstStyle/>
        <a:p>
          <a:endParaRPr lang="en-US"/>
        </a:p>
      </dgm:t>
    </dgm:pt>
    <dgm:pt modelId="{27EFD8F7-3DDB-4840-8894-5B2BF7DB8E06}" type="sibTrans" cxnId="{799A7B46-4334-4FF3-9A3A-7EDC9260226E}">
      <dgm:prSet/>
      <dgm:spPr/>
      <dgm:t>
        <a:bodyPr/>
        <a:lstStyle/>
        <a:p>
          <a:endParaRPr lang="en-US"/>
        </a:p>
      </dgm:t>
    </dgm:pt>
    <dgm:pt modelId="{6C057C42-8D4C-423A-ABB4-8C887833288A}">
      <dgm:prSet phldrT="[Text]"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n-US" sz="1800" b="1" dirty="0" smtClean="0"/>
            <a:t>Electronic registry for accredited companies developed </a:t>
          </a:r>
        </a:p>
        <a:p>
          <a:pPr defTabSz="2266950">
            <a:lnSpc>
              <a:spcPct val="90000"/>
            </a:lnSpc>
            <a:spcBef>
              <a:spcPct val="0"/>
            </a:spcBef>
            <a:spcAft>
              <a:spcPct val="35000"/>
            </a:spcAft>
          </a:pPr>
          <a:endParaRPr lang="en-US" dirty="0"/>
        </a:p>
      </dgm:t>
    </dgm:pt>
    <dgm:pt modelId="{317BD709-F102-41EC-89E8-1D70F13B2F37}" type="parTrans" cxnId="{4AAB6523-F73E-4FD1-9621-706935EAA377}">
      <dgm:prSet/>
      <dgm:spPr/>
      <dgm:t>
        <a:bodyPr/>
        <a:lstStyle/>
        <a:p>
          <a:endParaRPr lang="en-US"/>
        </a:p>
      </dgm:t>
    </dgm:pt>
    <dgm:pt modelId="{160B8902-4BBD-4C31-8B4B-E8D1A63AA306}" type="sibTrans" cxnId="{4AAB6523-F73E-4FD1-9621-706935EAA377}">
      <dgm:prSet/>
      <dgm:spPr/>
      <dgm:t>
        <a:bodyPr/>
        <a:lstStyle/>
        <a:p>
          <a:endParaRPr lang="en-US"/>
        </a:p>
      </dgm:t>
    </dgm:pt>
    <dgm:pt modelId="{C8C7447E-C9F0-4B33-A37E-31320F011750}">
      <dgm:prSet phldrT="[Text]"/>
      <dgm:spPr/>
      <dgm:t>
        <a:bodyPr/>
        <a:lstStyle/>
        <a:p>
          <a:r>
            <a:rPr lang="en-US" dirty="0" smtClean="0"/>
            <a:t>* </a:t>
          </a:r>
          <a:endParaRPr lang="en-US" dirty="0"/>
        </a:p>
      </dgm:t>
    </dgm:pt>
    <dgm:pt modelId="{0F15DA1B-6BA5-4CBC-AA85-2A5791B99683}" type="parTrans" cxnId="{6320AA4E-3E90-424C-8B76-1D1AFE79D6B9}">
      <dgm:prSet/>
      <dgm:spPr/>
      <dgm:t>
        <a:bodyPr/>
        <a:lstStyle/>
        <a:p>
          <a:endParaRPr lang="en-US"/>
        </a:p>
      </dgm:t>
    </dgm:pt>
    <dgm:pt modelId="{20F3B603-FAD0-4C5A-91FD-8964E22D8F3E}" type="sibTrans" cxnId="{6320AA4E-3E90-424C-8B76-1D1AFE79D6B9}">
      <dgm:prSet/>
      <dgm:spPr/>
      <dgm:t>
        <a:bodyPr/>
        <a:lstStyle/>
        <a:p>
          <a:endParaRPr lang="en-US"/>
        </a:p>
      </dgm:t>
    </dgm:pt>
    <dgm:pt modelId="{43E31816-6331-4EB9-A10C-0F0793AB379F}">
      <dgm:prSet phldrT="[Text]"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n-US" sz="1800" b="1" dirty="0" smtClean="0"/>
            <a:t>Incentives for employers for realization of practical training  (lobbing activities of the Social Partners ) </a:t>
          </a:r>
        </a:p>
        <a:p>
          <a:pPr defTabSz="2266950">
            <a:lnSpc>
              <a:spcPct val="90000"/>
            </a:lnSpc>
            <a:spcBef>
              <a:spcPct val="0"/>
            </a:spcBef>
            <a:spcAft>
              <a:spcPct val="35000"/>
            </a:spcAft>
          </a:pPr>
          <a:endParaRPr lang="en-US" dirty="0"/>
        </a:p>
      </dgm:t>
    </dgm:pt>
    <dgm:pt modelId="{2488C1CA-CF69-42D3-81CB-62C2FD3AD9BF}" type="parTrans" cxnId="{5803E893-029B-4AC6-84C3-09F47199471D}">
      <dgm:prSet/>
      <dgm:spPr/>
      <dgm:t>
        <a:bodyPr/>
        <a:lstStyle/>
        <a:p>
          <a:endParaRPr lang="en-US"/>
        </a:p>
      </dgm:t>
    </dgm:pt>
    <dgm:pt modelId="{648DDDD2-7F07-4838-9A82-7042B70644EE}" type="sibTrans" cxnId="{5803E893-029B-4AC6-84C3-09F47199471D}">
      <dgm:prSet/>
      <dgm:spPr/>
      <dgm:t>
        <a:bodyPr/>
        <a:lstStyle/>
        <a:p>
          <a:endParaRPr lang="en-US"/>
        </a:p>
      </dgm:t>
    </dgm:pt>
    <dgm:pt modelId="{229CFE4B-E21C-4DD5-8AD5-DD5D4EB96AAC}">
      <dgm:prSet phldrT="[Text]"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n-US" sz="1800" b="1" dirty="0" smtClean="0"/>
            <a:t>Standard for realization of practical training in companies  drafted </a:t>
          </a:r>
        </a:p>
        <a:p>
          <a:pPr defTabSz="2266950">
            <a:lnSpc>
              <a:spcPct val="90000"/>
            </a:lnSpc>
            <a:spcBef>
              <a:spcPct val="0"/>
            </a:spcBef>
            <a:spcAft>
              <a:spcPct val="35000"/>
            </a:spcAft>
          </a:pPr>
          <a:endParaRPr lang="en-US" dirty="0"/>
        </a:p>
      </dgm:t>
    </dgm:pt>
    <dgm:pt modelId="{080F899F-75AA-4E90-A35A-9FC96C1B068B}" type="sibTrans" cxnId="{CE826CF6-84F4-4E66-ABFD-5DB05FA9B0B4}">
      <dgm:prSet/>
      <dgm:spPr/>
      <dgm:t>
        <a:bodyPr/>
        <a:lstStyle/>
        <a:p>
          <a:endParaRPr lang="en-US"/>
        </a:p>
      </dgm:t>
    </dgm:pt>
    <dgm:pt modelId="{F67C965F-466B-45FD-92F9-F2BC8434BD49}" type="parTrans" cxnId="{CE826CF6-84F4-4E66-ABFD-5DB05FA9B0B4}">
      <dgm:prSet/>
      <dgm:spPr/>
      <dgm:t>
        <a:bodyPr/>
        <a:lstStyle/>
        <a:p>
          <a:endParaRPr lang="en-US"/>
        </a:p>
      </dgm:t>
    </dgm:pt>
    <dgm:pt modelId="{ADC611FA-7F87-4AAE-AC11-86F0B79B6325}" type="pres">
      <dgm:prSet presAssocID="{5B7F98D6-7AB7-49E0-8452-B775A1003154}" presName="Name0" presStyleCnt="0">
        <dgm:presLayoutVars>
          <dgm:dir/>
          <dgm:animLvl val="lvl"/>
          <dgm:resizeHandles val="exact"/>
        </dgm:presLayoutVars>
      </dgm:prSet>
      <dgm:spPr/>
      <dgm:t>
        <a:bodyPr/>
        <a:lstStyle/>
        <a:p>
          <a:endParaRPr lang="en-US"/>
        </a:p>
      </dgm:t>
    </dgm:pt>
    <dgm:pt modelId="{8C12B421-8F17-4006-9B04-BD16DF317842}" type="pres">
      <dgm:prSet presAssocID="{125D14AF-733A-4304-ADE7-A65E1DC8EA67}" presName="compositeNode" presStyleCnt="0">
        <dgm:presLayoutVars>
          <dgm:bulletEnabled val="1"/>
        </dgm:presLayoutVars>
      </dgm:prSet>
      <dgm:spPr/>
    </dgm:pt>
    <dgm:pt modelId="{5D6B0453-6021-4D28-87A3-E075FC175E73}" type="pres">
      <dgm:prSet presAssocID="{125D14AF-733A-4304-ADE7-A65E1DC8EA67}" presName="bgRect" presStyleLbl="node1" presStyleIdx="0" presStyleCnt="3"/>
      <dgm:spPr/>
      <dgm:t>
        <a:bodyPr/>
        <a:lstStyle/>
        <a:p>
          <a:endParaRPr lang="en-US"/>
        </a:p>
      </dgm:t>
    </dgm:pt>
    <dgm:pt modelId="{9F9DE4D7-0B46-48BE-9BB0-A21BC1B268AC}" type="pres">
      <dgm:prSet presAssocID="{125D14AF-733A-4304-ADE7-A65E1DC8EA67}" presName="parentNode" presStyleLbl="node1" presStyleIdx="0" presStyleCnt="3">
        <dgm:presLayoutVars>
          <dgm:chMax val="0"/>
          <dgm:bulletEnabled val="1"/>
        </dgm:presLayoutVars>
      </dgm:prSet>
      <dgm:spPr/>
      <dgm:t>
        <a:bodyPr/>
        <a:lstStyle/>
        <a:p>
          <a:endParaRPr lang="en-US"/>
        </a:p>
      </dgm:t>
    </dgm:pt>
    <dgm:pt modelId="{75B51888-8F60-4C38-8434-B265745E7437}" type="pres">
      <dgm:prSet presAssocID="{125D14AF-733A-4304-ADE7-A65E1DC8EA67}" presName="childNode" presStyleLbl="node1" presStyleIdx="0" presStyleCnt="3">
        <dgm:presLayoutVars>
          <dgm:bulletEnabled val="1"/>
        </dgm:presLayoutVars>
      </dgm:prSet>
      <dgm:spPr/>
      <dgm:t>
        <a:bodyPr/>
        <a:lstStyle/>
        <a:p>
          <a:endParaRPr lang="en-US"/>
        </a:p>
      </dgm:t>
    </dgm:pt>
    <dgm:pt modelId="{90FF28DD-C83E-48B7-BE26-5139F9C6EA5D}" type="pres">
      <dgm:prSet presAssocID="{C19DD330-67B1-46AF-BBD7-C27E1767BB52}" presName="hSp" presStyleCnt="0"/>
      <dgm:spPr/>
    </dgm:pt>
    <dgm:pt modelId="{BA0F97C5-AEB4-41F0-AA38-2C5983E2B1E8}" type="pres">
      <dgm:prSet presAssocID="{C19DD330-67B1-46AF-BBD7-C27E1767BB52}" presName="vProcSp" presStyleCnt="0"/>
      <dgm:spPr/>
    </dgm:pt>
    <dgm:pt modelId="{3870362E-DD8B-4EDC-8FA9-9A88458CA075}" type="pres">
      <dgm:prSet presAssocID="{C19DD330-67B1-46AF-BBD7-C27E1767BB52}" presName="vSp1" presStyleCnt="0"/>
      <dgm:spPr/>
    </dgm:pt>
    <dgm:pt modelId="{BA23B8B4-AE5C-474D-B31D-92FA3D1B6C3C}" type="pres">
      <dgm:prSet presAssocID="{C19DD330-67B1-46AF-BBD7-C27E1767BB52}" presName="simulatedConn" presStyleLbl="solidFgAcc1" presStyleIdx="0" presStyleCnt="2"/>
      <dgm:spPr/>
    </dgm:pt>
    <dgm:pt modelId="{422B4F2A-B17E-44A2-A11A-CE98890870E4}" type="pres">
      <dgm:prSet presAssocID="{C19DD330-67B1-46AF-BBD7-C27E1767BB52}" presName="vSp2" presStyleCnt="0"/>
      <dgm:spPr/>
    </dgm:pt>
    <dgm:pt modelId="{0E12790E-3CA3-4326-90E6-0A9321C9A109}" type="pres">
      <dgm:prSet presAssocID="{C19DD330-67B1-46AF-BBD7-C27E1767BB52}" presName="sibTrans" presStyleCnt="0"/>
      <dgm:spPr/>
    </dgm:pt>
    <dgm:pt modelId="{B2944F0F-FC0C-4945-8FA1-68195A660D35}" type="pres">
      <dgm:prSet presAssocID="{B8BA04AB-A310-4416-B9A9-3F89D3C7CE2F}" presName="compositeNode" presStyleCnt="0">
        <dgm:presLayoutVars>
          <dgm:bulletEnabled val="1"/>
        </dgm:presLayoutVars>
      </dgm:prSet>
      <dgm:spPr/>
    </dgm:pt>
    <dgm:pt modelId="{AEA6024A-C9A5-4A06-A9C9-BFA62EFDB2DA}" type="pres">
      <dgm:prSet presAssocID="{B8BA04AB-A310-4416-B9A9-3F89D3C7CE2F}" presName="bgRect" presStyleLbl="node1" presStyleIdx="1" presStyleCnt="3"/>
      <dgm:spPr/>
      <dgm:t>
        <a:bodyPr/>
        <a:lstStyle/>
        <a:p>
          <a:endParaRPr lang="en-US"/>
        </a:p>
      </dgm:t>
    </dgm:pt>
    <dgm:pt modelId="{ED5B7E0F-53FA-4F6A-AAE1-B9E12DAB3D81}" type="pres">
      <dgm:prSet presAssocID="{B8BA04AB-A310-4416-B9A9-3F89D3C7CE2F}" presName="parentNode" presStyleLbl="node1" presStyleIdx="1" presStyleCnt="3">
        <dgm:presLayoutVars>
          <dgm:chMax val="0"/>
          <dgm:bulletEnabled val="1"/>
        </dgm:presLayoutVars>
      </dgm:prSet>
      <dgm:spPr/>
      <dgm:t>
        <a:bodyPr/>
        <a:lstStyle/>
        <a:p>
          <a:endParaRPr lang="en-US"/>
        </a:p>
      </dgm:t>
    </dgm:pt>
    <dgm:pt modelId="{D24922E4-B4A9-4E04-A127-6F0690F7AB32}" type="pres">
      <dgm:prSet presAssocID="{B8BA04AB-A310-4416-B9A9-3F89D3C7CE2F}" presName="childNode" presStyleLbl="node1" presStyleIdx="1" presStyleCnt="3">
        <dgm:presLayoutVars>
          <dgm:bulletEnabled val="1"/>
        </dgm:presLayoutVars>
      </dgm:prSet>
      <dgm:spPr/>
      <dgm:t>
        <a:bodyPr/>
        <a:lstStyle/>
        <a:p>
          <a:endParaRPr lang="en-US"/>
        </a:p>
      </dgm:t>
    </dgm:pt>
    <dgm:pt modelId="{D82A5193-771E-4863-8537-8E837652F0D7}" type="pres">
      <dgm:prSet presAssocID="{27EFD8F7-3DDB-4840-8894-5B2BF7DB8E06}" presName="hSp" presStyleCnt="0"/>
      <dgm:spPr/>
    </dgm:pt>
    <dgm:pt modelId="{1BB5DB88-4B56-48D6-AABC-330661F13C86}" type="pres">
      <dgm:prSet presAssocID="{27EFD8F7-3DDB-4840-8894-5B2BF7DB8E06}" presName="vProcSp" presStyleCnt="0"/>
      <dgm:spPr/>
    </dgm:pt>
    <dgm:pt modelId="{AE3A71CD-D4DD-4166-923A-2576313FE779}" type="pres">
      <dgm:prSet presAssocID="{27EFD8F7-3DDB-4840-8894-5B2BF7DB8E06}" presName="vSp1" presStyleCnt="0"/>
      <dgm:spPr/>
    </dgm:pt>
    <dgm:pt modelId="{79043DA4-B784-4A32-824B-F559CC0E08D9}" type="pres">
      <dgm:prSet presAssocID="{27EFD8F7-3DDB-4840-8894-5B2BF7DB8E06}" presName="simulatedConn" presStyleLbl="solidFgAcc1" presStyleIdx="1" presStyleCnt="2"/>
      <dgm:spPr/>
    </dgm:pt>
    <dgm:pt modelId="{DDAE301E-9150-4919-AD41-0C5063ED78FA}" type="pres">
      <dgm:prSet presAssocID="{27EFD8F7-3DDB-4840-8894-5B2BF7DB8E06}" presName="vSp2" presStyleCnt="0"/>
      <dgm:spPr/>
    </dgm:pt>
    <dgm:pt modelId="{CD0D8454-D714-4074-B33B-E689C4204A92}" type="pres">
      <dgm:prSet presAssocID="{27EFD8F7-3DDB-4840-8894-5B2BF7DB8E06}" presName="sibTrans" presStyleCnt="0"/>
      <dgm:spPr/>
    </dgm:pt>
    <dgm:pt modelId="{DC021D61-7F09-45E9-BDBF-60D73D28AC1F}" type="pres">
      <dgm:prSet presAssocID="{C8C7447E-C9F0-4B33-A37E-31320F011750}" presName="compositeNode" presStyleCnt="0">
        <dgm:presLayoutVars>
          <dgm:bulletEnabled val="1"/>
        </dgm:presLayoutVars>
      </dgm:prSet>
      <dgm:spPr/>
    </dgm:pt>
    <dgm:pt modelId="{F26D6C6F-E956-4510-98D4-FA618DF3DA59}" type="pres">
      <dgm:prSet presAssocID="{C8C7447E-C9F0-4B33-A37E-31320F011750}" presName="bgRect" presStyleLbl="node1" presStyleIdx="2" presStyleCnt="3"/>
      <dgm:spPr/>
      <dgm:t>
        <a:bodyPr/>
        <a:lstStyle/>
        <a:p>
          <a:endParaRPr lang="en-US"/>
        </a:p>
      </dgm:t>
    </dgm:pt>
    <dgm:pt modelId="{FC22DF3C-C917-4AEC-964D-D170BE4F39FD}" type="pres">
      <dgm:prSet presAssocID="{C8C7447E-C9F0-4B33-A37E-31320F011750}" presName="parentNode" presStyleLbl="node1" presStyleIdx="2" presStyleCnt="3">
        <dgm:presLayoutVars>
          <dgm:chMax val="0"/>
          <dgm:bulletEnabled val="1"/>
        </dgm:presLayoutVars>
      </dgm:prSet>
      <dgm:spPr/>
      <dgm:t>
        <a:bodyPr/>
        <a:lstStyle/>
        <a:p>
          <a:endParaRPr lang="en-US"/>
        </a:p>
      </dgm:t>
    </dgm:pt>
    <dgm:pt modelId="{E1E8582E-FA88-44A5-B398-A844F3CB152E}" type="pres">
      <dgm:prSet presAssocID="{C8C7447E-C9F0-4B33-A37E-31320F011750}" presName="childNode" presStyleLbl="node1" presStyleIdx="2" presStyleCnt="3">
        <dgm:presLayoutVars>
          <dgm:bulletEnabled val="1"/>
        </dgm:presLayoutVars>
      </dgm:prSet>
      <dgm:spPr/>
      <dgm:t>
        <a:bodyPr/>
        <a:lstStyle/>
        <a:p>
          <a:endParaRPr lang="en-US"/>
        </a:p>
      </dgm:t>
    </dgm:pt>
  </dgm:ptLst>
  <dgm:cxnLst>
    <dgm:cxn modelId="{B6857889-9632-4EEB-831E-E4A05006AD7A}" type="presOf" srcId="{125D14AF-733A-4304-ADE7-A65E1DC8EA67}" destId="{5D6B0453-6021-4D28-87A3-E075FC175E73}" srcOrd="0" destOrd="0" presId="urn:microsoft.com/office/officeart/2005/8/layout/hProcess7"/>
    <dgm:cxn modelId="{C3D3453D-4252-48C8-9261-7D384C74F6AE}" type="presOf" srcId="{5B7F98D6-7AB7-49E0-8452-B775A1003154}" destId="{ADC611FA-7F87-4AAE-AC11-86F0B79B6325}" srcOrd="0" destOrd="0" presId="urn:microsoft.com/office/officeart/2005/8/layout/hProcess7"/>
    <dgm:cxn modelId="{6320AA4E-3E90-424C-8B76-1D1AFE79D6B9}" srcId="{5B7F98D6-7AB7-49E0-8452-B775A1003154}" destId="{C8C7447E-C9F0-4B33-A37E-31320F011750}" srcOrd="2" destOrd="0" parTransId="{0F15DA1B-6BA5-4CBC-AA85-2A5791B99683}" sibTransId="{20F3B603-FAD0-4C5A-91FD-8964E22D8F3E}"/>
    <dgm:cxn modelId="{2F3AAC38-0CCE-4370-B93C-F978FAFEDECF}" type="presOf" srcId="{C8C7447E-C9F0-4B33-A37E-31320F011750}" destId="{FC22DF3C-C917-4AEC-964D-D170BE4F39FD}" srcOrd="1" destOrd="0" presId="urn:microsoft.com/office/officeart/2005/8/layout/hProcess7"/>
    <dgm:cxn modelId="{49E40FA3-9C49-46C2-A5B2-779EFFE77A5C}" type="presOf" srcId="{6C057C42-8D4C-423A-ABB4-8C887833288A}" destId="{D24922E4-B4A9-4E04-A127-6F0690F7AB32}" srcOrd="0" destOrd="0" presId="urn:microsoft.com/office/officeart/2005/8/layout/hProcess7"/>
    <dgm:cxn modelId="{4AAB6523-F73E-4FD1-9621-706935EAA377}" srcId="{B8BA04AB-A310-4416-B9A9-3F89D3C7CE2F}" destId="{6C057C42-8D4C-423A-ABB4-8C887833288A}" srcOrd="0" destOrd="0" parTransId="{317BD709-F102-41EC-89E8-1D70F13B2F37}" sibTransId="{160B8902-4BBD-4C31-8B4B-E8D1A63AA306}"/>
    <dgm:cxn modelId="{5156B409-948A-4F61-B59D-A6A87A31EEE8}" type="presOf" srcId="{C8C7447E-C9F0-4B33-A37E-31320F011750}" destId="{F26D6C6F-E956-4510-98D4-FA618DF3DA59}" srcOrd="0" destOrd="0" presId="urn:microsoft.com/office/officeart/2005/8/layout/hProcess7"/>
    <dgm:cxn modelId="{7840DBD3-4C80-4B38-BBFA-40E817CCD961}" srcId="{5B7F98D6-7AB7-49E0-8452-B775A1003154}" destId="{125D14AF-733A-4304-ADE7-A65E1DC8EA67}" srcOrd="0" destOrd="0" parTransId="{1B7D77E8-ADB7-4458-A805-C01E7A8E91F5}" sibTransId="{C19DD330-67B1-46AF-BBD7-C27E1767BB52}"/>
    <dgm:cxn modelId="{799A7B46-4334-4FF3-9A3A-7EDC9260226E}" srcId="{5B7F98D6-7AB7-49E0-8452-B775A1003154}" destId="{B8BA04AB-A310-4416-B9A9-3F89D3C7CE2F}" srcOrd="1" destOrd="0" parTransId="{F8739C6A-4EF3-47E4-9E7E-74F4DCDEBA3F}" sibTransId="{27EFD8F7-3DDB-4840-8894-5B2BF7DB8E06}"/>
    <dgm:cxn modelId="{AAE5F060-3A40-489C-A4EA-F667CB07E087}" type="presOf" srcId="{125D14AF-733A-4304-ADE7-A65E1DC8EA67}" destId="{9F9DE4D7-0B46-48BE-9BB0-A21BC1B268AC}" srcOrd="1" destOrd="0" presId="urn:microsoft.com/office/officeart/2005/8/layout/hProcess7"/>
    <dgm:cxn modelId="{CE826CF6-84F4-4E66-ABFD-5DB05FA9B0B4}" srcId="{125D14AF-733A-4304-ADE7-A65E1DC8EA67}" destId="{229CFE4B-E21C-4DD5-8AD5-DD5D4EB96AAC}" srcOrd="0" destOrd="0" parTransId="{F67C965F-466B-45FD-92F9-F2BC8434BD49}" sibTransId="{080F899F-75AA-4E90-A35A-9FC96C1B068B}"/>
    <dgm:cxn modelId="{C3234B54-9C4F-4917-9669-B6D95ABFB692}" type="presOf" srcId="{43E31816-6331-4EB9-A10C-0F0793AB379F}" destId="{E1E8582E-FA88-44A5-B398-A844F3CB152E}" srcOrd="0" destOrd="0" presId="urn:microsoft.com/office/officeart/2005/8/layout/hProcess7"/>
    <dgm:cxn modelId="{5803E893-029B-4AC6-84C3-09F47199471D}" srcId="{C8C7447E-C9F0-4B33-A37E-31320F011750}" destId="{43E31816-6331-4EB9-A10C-0F0793AB379F}" srcOrd="0" destOrd="0" parTransId="{2488C1CA-CF69-42D3-81CB-62C2FD3AD9BF}" sibTransId="{648DDDD2-7F07-4838-9A82-7042B70644EE}"/>
    <dgm:cxn modelId="{E451C3C2-928D-4FA7-860D-495A83A2095B}" type="presOf" srcId="{B8BA04AB-A310-4416-B9A9-3F89D3C7CE2F}" destId="{AEA6024A-C9A5-4A06-A9C9-BFA62EFDB2DA}" srcOrd="0" destOrd="0" presId="urn:microsoft.com/office/officeart/2005/8/layout/hProcess7"/>
    <dgm:cxn modelId="{1A636306-D651-42DA-8FA8-25C703F21861}" type="presOf" srcId="{229CFE4B-E21C-4DD5-8AD5-DD5D4EB96AAC}" destId="{75B51888-8F60-4C38-8434-B265745E7437}" srcOrd="0" destOrd="0" presId="urn:microsoft.com/office/officeart/2005/8/layout/hProcess7"/>
    <dgm:cxn modelId="{E6112759-3B7E-43D1-A6C5-923D1D35D78B}" type="presOf" srcId="{B8BA04AB-A310-4416-B9A9-3F89D3C7CE2F}" destId="{ED5B7E0F-53FA-4F6A-AAE1-B9E12DAB3D81}" srcOrd="1" destOrd="0" presId="urn:microsoft.com/office/officeart/2005/8/layout/hProcess7"/>
    <dgm:cxn modelId="{5E530A45-2BE9-402B-A698-58E6A3097234}" type="presParOf" srcId="{ADC611FA-7F87-4AAE-AC11-86F0B79B6325}" destId="{8C12B421-8F17-4006-9B04-BD16DF317842}" srcOrd="0" destOrd="0" presId="urn:microsoft.com/office/officeart/2005/8/layout/hProcess7"/>
    <dgm:cxn modelId="{AB1F0E65-B5C3-411A-AFAB-F32DDCD3BD7A}" type="presParOf" srcId="{8C12B421-8F17-4006-9B04-BD16DF317842}" destId="{5D6B0453-6021-4D28-87A3-E075FC175E73}" srcOrd="0" destOrd="0" presId="urn:microsoft.com/office/officeart/2005/8/layout/hProcess7"/>
    <dgm:cxn modelId="{07559E02-38AE-4D9C-BE3B-202B03CD5177}" type="presParOf" srcId="{8C12B421-8F17-4006-9B04-BD16DF317842}" destId="{9F9DE4D7-0B46-48BE-9BB0-A21BC1B268AC}" srcOrd="1" destOrd="0" presId="urn:microsoft.com/office/officeart/2005/8/layout/hProcess7"/>
    <dgm:cxn modelId="{A82D206B-5D86-4F5E-9DE5-B38A6FB60AAA}" type="presParOf" srcId="{8C12B421-8F17-4006-9B04-BD16DF317842}" destId="{75B51888-8F60-4C38-8434-B265745E7437}" srcOrd="2" destOrd="0" presId="urn:microsoft.com/office/officeart/2005/8/layout/hProcess7"/>
    <dgm:cxn modelId="{22D64404-7FEE-4BE4-BBC6-6FD92D91AAC5}" type="presParOf" srcId="{ADC611FA-7F87-4AAE-AC11-86F0B79B6325}" destId="{90FF28DD-C83E-48B7-BE26-5139F9C6EA5D}" srcOrd="1" destOrd="0" presId="urn:microsoft.com/office/officeart/2005/8/layout/hProcess7"/>
    <dgm:cxn modelId="{DA8D7FBB-F632-4C18-88AF-C8E46A9A4D21}" type="presParOf" srcId="{ADC611FA-7F87-4AAE-AC11-86F0B79B6325}" destId="{BA0F97C5-AEB4-41F0-AA38-2C5983E2B1E8}" srcOrd="2" destOrd="0" presId="urn:microsoft.com/office/officeart/2005/8/layout/hProcess7"/>
    <dgm:cxn modelId="{C3F3CCBE-EBC7-4C1B-BB0F-617DD02FE49A}" type="presParOf" srcId="{BA0F97C5-AEB4-41F0-AA38-2C5983E2B1E8}" destId="{3870362E-DD8B-4EDC-8FA9-9A88458CA075}" srcOrd="0" destOrd="0" presId="urn:microsoft.com/office/officeart/2005/8/layout/hProcess7"/>
    <dgm:cxn modelId="{67DB808C-9D89-4D09-89B6-0444FFA656FC}" type="presParOf" srcId="{BA0F97C5-AEB4-41F0-AA38-2C5983E2B1E8}" destId="{BA23B8B4-AE5C-474D-B31D-92FA3D1B6C3C}" srcOrd="1" destOrd="0" presId="urn:microsoft.com/office/officeart/2005/8/layout/hProcess7"/>
    <dgm:cxn modelId="{2FCD5019-E15E-4F25-870E-25EF16921EC7}" type="presParOf" srcId="{BA0F97C5-AEB4-41F0-AA38-2C5983E2B1E8}" destId="{422B4F2A-B17E-44A2-A11A-CE98890870E4}" srcOrd="2" destOrd="0" presId="urn:microsoft.com/office/officeart/2005/8/layout/hProcess7"/>
    <dgm:cxn modelId="{D088EB2E-5CB9-4032-A495-EF7BEC5B6E56}" type="presParOf" srcId="{ADC611FA-7F87-4AAE-AC11-86F0B79B6325}" destId="{0E12790E-3CA3-4326-90E6-0A9321C9A109}" srcOrd="3" destOrd="0" presId="urn:microsoft.com/office/officeart/2005/8/layout/hProcess7"/>
    <dgm:cxn modelId="{A9CE611F-7D2E-4BDD-8FA2-0D5861A0AB75}" type="presParOf" srcId="{ADC611FA-7F87-4AAE-AC11-86F0B79B6325}" destId="{B2944F0F-FC0C-4945-8FA1-68195A660D35}" srcOrd="4" destOrd="0" presId="urn:microsoft.com/office/officeart/2005/8/layout/hProcess7"/>
    <dgm:cxn modelId="{AD82EEAD-D320-4B70-A0D9-61D9D3935759}" type="presParOf" srcId="{B2944F0F-FC0C-4945-8FA1-68195A660D35}" destId="{AEA6024A-C9A5-4A06-A9C9-BFA62EFDB2DA}" srcOrd="0" destOrd="0" presId="urn:microsoft.com/office/officeart/2005/8/layout/hProcess7"/>
    <dgm:cxn modelId="{6BD8E328-48E5-41E1-B510-D02EDEB8B4C2}" type="presParOf" srcId="{B2944F0F-FC0C-4945-8FA1-68195A660D35}" destId="{ED5B7E0F-53FA-4F6A-AAE1-B9E12DAB3D81}" srcOrd="1" destOrd="0" presId="urn:microsoft.com/office/officeart/2005/8/layout/hProcess7"/>
    <dgm:cxn modelId="{1B24B370-ABAF-49BA-A6C9-A1626BEE84BC}" type="presParOf" srcId="{B2944F0F-FC0C-4945-8FA1-68195A660D35}" destId="{D24922E4-B4A9-4E04-A127-6F0690F7AB32}" srcOrd="2" destOrd="0" presId="urn:microsoft.com/office/officeart/2005/8/layout/hProcess7"/>
    <dgm:cxn modelId="{CA8302DF-D35F-4D50-A1F9-C100BA682DC1}" type="presParOf" srcId="{ADC611FA-7F87-4AAE-AC11-86F0B79B6325}" destId="{D82A5193-771E-4863-8537-8E837652F0D7}" srcOrd="5" destOrd="0" presId="urn:microsoft.com/office/officeart/2005/8/layout/hProcess7"/>
    <dgm:cxn modelId="{0CD2CF99-38AC-4F69-AF2E-5BCF3E01CA18}" type="presParOf" srcId="{ADC611FA-7F87-4AAE-AC11-86F0B79B6325}" destId="{1BB5DB88-4B56-48D6-AABC-330661F13C86}" srcOrd="6" destOrd="0" presId="urn:microsoft.com/office/officeart/2005/8/layout/hProcess7"/>
    <dgm:cxn modelId="{33941585-40B1-4F58-B5FB-494A42471BE1}" type="presParOf" srcId="{1BB5DB88-4B56-48D6-AABC-330661F13C86}" destId="{AE3A71CD-D4DD-4166-923A-2576313FE779}" srcOrd="0" destOrd="0" presId="urn:microsoft.com/office/officeart/2005/8/layout/hProcess7"/>
    <dgm:cxn modelId="{F7095443-8765-4B4D-8D50-6E915CC350D1}" type="presParOf" srcId="{1BB5DB88-4B56-48D6-AABC-330661F13C86}" destId="{79043DA4-B784-4A32-824B-F559CC0E08D9}" srcOrd="1" destOrd="0" presId="urn:microsoft.com/office/officeart/2005/8/layout/hProcess7"/>
    <dgm:cxn modelId="{7B808ED4-1F52-4E3A-AFB4-FB1C8F2EC1C3}" type="presParOf" srcId="{1BB5DB88-4B56-48D6-AABC-330661F13C86}" destId="{DDAE301E-9150-4919-AD41-0C5063ED78FA}" srcOrd="2" destOrd="0" presId="urn:microsoft.com/office/officeart/2005/8/layout/hProcess7"/>
    <dgm:cxn modelId="{0E99CD4E-3F09-497D-AFAC-21EC5D4D27C8}" type="presParOf" srcId="{ADC611FA-7F87-4AAE-AC11-86F0B79B6325}" destId="{CD0D8454-D714-4074-B33B-E689C4204A92}" srcOrd="7" destOrd="0" presId="urn:microsoft.com/office/officeart/2005/8/layout/hProcess7"/>
    <dgm:cxn modelId="{84C9E342-103A-4823-A3A4-7160A709634C}" type="presParOf" srcId="{ADC611FA-7F87-4AAE-AC11-86F0B79B6325}" destId="{DC021D61-7F09-45E9-BDBF-60D73D28AC1F}" srcOrd="8" destOrd="0" presId="urn:microsoft.com/office/officeart/2005/8/layout/hProcess7"/>
    <dgm:cxn modelId="{C6199CAB-B91B-4FC1-890C-56FFBC30122D}" type="presParOf" srcId="{DC021D61-7F09-45E9-BDBF-60D73D28AC1F}" destId="{F26D6C6F-E956-4510-98D4-FA618DF3DA59}" srcOrd="0" destOrd="0" presId="urn:microsoft.com/office/officeart/2005/8/layout/hProcess7"/>
    <dgm:cxn modelId="{FF9FCC8D-893C-4ECB-A199-7EB87A39DB52}" type="presParOf" srcId="{DC021D61-7F09-45E9-BDBF-60D73D28AC1F}" destId="{FC22DF3C-C917-4AEC-964D-D170BE4F39FD}" srcOrd="1" destOrd="0" presId="urn:microsoft.com/office/officeart/2005/8/layout/hProcess7"/>
    <dgm:cxn modelId="{39A4DA18-A6FE-4A6E-9B2A-A0C3726FDCD8}" type="presParOf" srcId="{DC021D61-7F09-45E9-BDBF-60D73D28AC1F}" destId="{E1E8582E-FA88-44A5-B398-A844F3CB152E}" srcOrd="2" destOrd="0" presId="urn:microsoft.com/office/officeart/2005/8/layout/hProcess7"/>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Process7">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presOf axis="self"/>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presOf axis="self"/>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CE93EB12-AB32-4CFE-AC8E-DD2BB0E90832}" type="datetimeFigureOut">
              <a:rPr lang="en-US"/>
              <a:pPr>
                <a:defRPr/>
              </a:pPr>
              <a:t>6/4/2012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F4BB0FFD-755F-42BA-8061-ED7698BA6B8B}"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F985A8E5-3C42-4916-916C-996BCB496281}" type="datetimeFigureOut">
              <a:rPr lang="en-US"/>
              <a:pPr>
                <a:defRPr/>
              </a:pPr>
              <a:t>6/4/2012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8813E2D-8B7C-4D88-A1AF-12E7906D35B6}"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53B111E-48F5-4E21-A1B9-92D30C27DF2A}" type="datetimeFigureOut">
              <a:rPr lang="en-US"/>
              <a:pPr>
                <a:defRPr/>
              </a:pPr>
              <a:t>6/4/2012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6DC72BF-7F12-4687-B2F0-1F373C8AA0D4}"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18F98E8-5806-4F93-AE6D-4719739344E1}" type="datetimeFigureOut">
              <a:rPr lang="en-US"/>
              <a:pPr>
                <a:defRPr/>
              </a:pPr>
              <a:t>6/4/2012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42F807A-938A-4F67-B645-B5EC334299B8}"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51AD5A2-BD8A-4B24-9062-D570B1271629}" type="datetimeFigureOut">
              <a:rPr lang="en-US"/>
              <a:pPr>
                <a:defRPr/>
              </a:pPr>
              <a:t>6/4/2012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C43FFC2-5C7C-4444-BCBE-8F1C4FBAB12F}"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D9D489A5-C0CC-4685-91C8-E0D7EAF17A5B}" type="datetimeFigureOut">
              <a:rPr lang="en-US"/>
              <a:pPr>
                <a:defRPr/>
              </a:pPr>
              <a:t>6/4/2012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3E98F92-CE03-41E1-82D5-C2BEE3E1B33E}"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0157BE0F-26F8-47A5-B316-203A6F8D4A04}" type="datetimeFigureOut">
              <a:rPr lang="en-US"/>
              <a:pPr>
                <a:defRPr/>
              </a:pPr>
              <a:t>6/4/2012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0145114-6A18-4F86-9FDE-BF08EB604D0D}"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46BD36DD-D3C3-47D8-8EDB-A162EF65DDA6}" type="datetimeFigureOut">
              <a:rPr lang="en-US"/>
              <a:pPr>
                <a:defRPr/>
              </a:pPr>
              <a:t>6/4/2012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BBF1CEE6-683D-4B39-AE21-B692D7AD7232}"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453C8C90-A436-45A5-984F-54B00B20B8B2}" type="datetimeFigureOut">
              <a:rPr lang="en-US"/>
              <a:pPr>
                <a:defRPr/>
              </a:pPr>
              <a:t>6/4/2012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4232C6CF-228B-4D8E-8972-D8D5FD727F32}"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2"/>
          <p:cNvSpPr>
            <a:spLocks noGrp="1"/>
          </p:cNvSpPr>
          <p:nvPr>
            <p:ph type="ftr" sz="quarter" idx="10"/>
          </p:nvPr>
        </p:nvSpPr>
        <p:spPr>
          <a:xfrm>
            <a:off x="142875" y="6356350"/>
            <a:ext cx="8786813" cy="365125"/>
          </a:xfrm>
        </p:spPr>
        <p:txBody>
          <a:bodyPr/>
          <a:lstStyle>
            <a:lvl1pPr algn="r">
              <a:defRPr i="1">
                <a:solidFill>
                  <a:schemeClr val="tx1"/>
                </a:solidFill>
              </a:defRPr>
            </a:lvl1pPr>
          </a:lstStyle>
          <a:p>
            <a:pPr>
              <a:defRPr/>
            </a:pPr>
            <a:r>
              <a:rPr lang="mk-MK"/>
              <a:t>Стратегија за развој </a:t>
            </a:r>
            <a:r>
              <a:rPr lang="en-US"/>
              <a:t>CSOO</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2228FC3-094C-464E-A494-2858353F09B7}" type="datetimeFigureOut">
              <a:rPr lang="en-US"/>
              <a:pPr>
                <a:defRPr/>
              </a:pPr>
              <a:t>6/4/2012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1C93423-812D-4F9D-A0A4-2FECF48E68C9}"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38110D3-B8D1-4479-8864-7E52DD836744}" type="datetimeFigureOut">
              <a:rPr lang="en-US"/>
              <a:pPr>
                <a:defRPr/>
              </a:pPr>
              <a:t>6/4/2012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3BE5E63-C8FD-47BD-83FB-B747F8312F64}"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13847C54-544C-4F21-8458-5C57BD514607}" type="datetimeFigureOut">
              <a:rPr lang="en-US"/>
              <a:pPr>
                <a:defRPr/>
              </a:pPr>
              <a:t>6/4/2012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099B7572-3DF2-44A8-A089-40ADB226949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9" r:id="rId7"/>
    <p:sldLayoutId id="2147483775" r:id="rId8"/>
    <p:sldLayoutId id="2147483776" r:id="rId9"/>
    <p:sldLayoutId id="2147483777" r:id="rId10"/>
    <p:sldLayoutId id="2147483778"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8" descr="zolt znak-01.png"/>
          <p:cNvPicPr>
            <a:picLocks noChangeAspect="1"/>
          </p:cNvPicPr>
          <p:nvPr/>
        </p:nvPicPr>
        <p:blipFill>
          <a:blip r:embed="rId2" cstate="print"/>
          <a:srcRect/>
          <a:stretch>
            <a:fillRect/>
          </a:stretch>
        </p:blipFill>
        <p:spPr bwMode="auto">
          <a:xfrm>
            <a:off x="0" y="3122613"/>
            <a:ext cx="9144000" cy="3735387"/>
          </a:xfrm>
          <a:prstGeom prst="rect">
            <a:avLst/>
          </a:prstGeom>
          <a:noFill/>
          <a:ln w="9525">
            <a:noFill/>
            <a:miter lim="800000"/>
            <a:headEnd/>
            <a:tailEnd/>
          </a:ln>
        </p:spPr>
      </p:pic>
      <p:sp>
        <p:nvSpPr>
          <p:cNvPr id="3075" name="Title 1"/>
          <p:cNvSpPr>
            <a:spLocks noGrp="1"/>
          </p:cNvSpPr>
          <p:nvPr>
            <p:ph type="ctrTitle" idx="4294967295"/>
          </p:nvPr>
        </p:nvSpPr>
        <p:spPr>
          <a:xfrm>
            <a:off x="428625" y="928688"/>
            <a:ext cx="8215313" cy="1143000"/>
          </a:xfrm>
        </p:spPr>
        <p:txBody>
          <a:bodyPr/>
          <a:lstStyle/>
          <a:p>
            <a:pPr eaLnBrk="1" hangingPunct="1"/>
            <a:r>
              <a:rPr lang="en-US" sz="4800" baseline="30000" dirty="0" smtClean="0"/>
              <a:t>Social Partnership</a:t>
            </a:r>
            <a:r>
              <a:rPr lang="en-US" sz="4800" dirty="0" smtClean="0"/>
              <a:t> </a:t>
            </a:r>
            <a:r>
              <a:rPr lang="en-US" sz="4800" baseline="30000" dirty="0" smtClean="0"/>
              <a:t>in the Republic of Macedonia </a:t>
            </a:r>
            <a:endParaRPr lang="ru-RU" sz="4800" baseline="30000" dirty="0" smtClean="0"/>
          </a:p>
        </p:txBody>
      </p:sp>
      <p:sp>
        <p:nvSpPr>
          <p:cNvPr id="3076" name="TextBox 3"/>
          <p:cNvSpPr txBox="1">
            <a:spLocks noChangeArrowheads="1"/>
          </p:cNvSpPr>
          <p:nvPr/>
        </p:nvSpPr>
        <p:spPr bwMode="auto">
          <a:xfrm>
            <a:off x="2195736" y="3258090"/>
            <a:ext cx="5040560" cy="830997"/>
          </a:xfrm>
          <a:prstGeom prst="rect">
            <a:avLst/>
          </a:prstGeom>
          <a:noFill/>
          <a:ln w="9525">
            <a:noFill/>
            <a:miter lim="800000"/>
            <a:headEnd/>
            <a:tailEnd/>
          </a:ln>
        </p:spPr>
        <p:txBody>
          <a:bodyPr wrap="square">
            <a:spAutoFit/>
          </a:bodyPr>
          <a:lstStyle/>
          <a:p>
            <a:pPr algn="ctr"/>
            <a:r>
              <a:rPr lang="en-US" sz="2400" b="1" baseline="30000" dirty="0" err="1" smtClean="0">
                <a:latin typeface="Myriad Pro" pitchFamily="34" charset="0"/>
              </a:rPr>
              <a:t>Zeqir</a:t>
            </a:r>
            <a:r>
              <a:rPr lang="en-US" sz="2400" b="1" baseline="30000" dirty="0" smtClean="0">
                <a:latin typeface="Myriad Pro" pitchFamily="34" charset="0"/>
              </a:rPr>
              <a:t> </a:t>
            </a:r>
            <a:r>
              <a:rPr lang="en-US" sz="2400" b="1" baseline="30000" dirty="0" err="1" smtClean="0">
                <a:latin typeface="Myriad Pro" pitchFamily="34" charset="0"/>
              </a:rPr>
              <a:t>Zeqiri</a:t>
            </a:r>
            <a:r>
              <a:rPr lang="mk-MK" sz="2400" b="1" baseline="30000" dirty="0" smtClean="0">
                <a:latin typeface="Myriad Pro" pitchFamily="34" charset="0"/>
              </a:rPr>
              <a:t>,</a:t>
            </a:r>
            <a:r>
              <a:rPr lang="en-US" sz="2400" b="1" baseline="30000" dirty="0" smtClean="0">
                <a:latin typeface="Myriad Pro" pitchFamily="34" charset="0"/>
              </a:rPr>
              <a:t> VET Center</a:t>
            </a:r>
            <a:r>
              <a:rPr lang="en-US" sz="2400" b="1" dirty="0" smtClean="0">
                <a:latin typeface="Myriad Pro" pitchFamily="34" charset="0"/>
              </a:rPr>
              <a:t> </a:t>
            </a:r>
            <a:r>
              <a:rPr lang="en-US" sz="2400" b="1" baseline="30000" dirty="0" smtClean="0">
                <a:latin typeface="Myriad Pro" pitchFamily="34" charset="0"/>
              </a:rPr>
              <a:t>Director</a:t>
            </a:r>
          </a:p>
          <a:p>
            <a:pPr algn="ctr"/>
            <a:r>
              <a:rPr lang="en-US" sz="2400" b="1" baseline="30000" dirty="0" smtClean="0">
                <a:latin typeface="Myriad Pro" pitchFamily="34" charset="0"/>
              </a:rPr>
              <a:t>Vera </a:t>
            </a:r>
            <a:r>
              <a:rPr lang="en-US" sz="2400" b="1" baseline="30000" dirty="0" err="1" smtClean="0">
                <a:latin typeface="Myriad Pro" pitchFamily="34" charset="0"/>
              </a:rPr>
              <a:t>Kondikj</a:t>
            </a:r>
            <a:r>
              <a:rPr lang="en-US" sz="2400" b="1" baseline="30000" dirty="0" smtClean="0">
                <a:latin typeface="Myriad Pro" pitchFamily="34" charset="0"/>
              </a:rPr>
              <a:t> </a:t>
            </a:r>
            <a:r>
              <a:rPr lang="en-US" sz="2400" b="1" baseline="30000" dirty="0" err="1" smtClean="0">
                <a:latin typeface="Myriad Pro" pitchFamily="34" charset="0"/>
              </a:rPr>
              <a:t>Mitkovska</a:t>
            </a:r>
            <a:r>
              <a:rPr lang="en-US" sz="2400" b="1" baseline="30000" dirty="0" smtClean="0">
                <a:latin typeface="Myriad Pro" pitchFamily="34" charset="0"/>
              </a:rPr>
              <a:t>,</a:t>
            </a:r>
            <a:r>
              <a:rPr lang="en-US" sz="2400" b="1" dirty="0" smtClean="0">
                <a:latin typeface="Myriad Pro" pitchFamily="34" charset="0"/>
              </a:rPr>
              <a:t> </a:t>
            </a:r>
            <a:r>
              <a:rPr lang="en-US" sz="2400" b="1" baseline="30000" dirty="0">
                <a:latin typeface="Myriad Pro" pitchFamily="34" charset="0"/>
              </a:rPr>
              <a:t>Senior </a:t>
            </a:r>
            <a:r>
              <a:rPr lang="en-US" sz="2400" b="1" baseline="30000" dirty="0" smtClean="0">
                <a:latin typeface="Myriad Pro" pitchFamily="34" charset="0"/>
              </a:rPr>
              <a:t>Project </a:t>
            </a:r>
            <a:r>
              <a:rPr lang="en-US" sz="2400" b="1" baseline="30000" dirty="0">
                <a:latin typeface="Myriad Pro" pitchFamily="34" charset="0"/>
              </a:rPr>
              <a:t>Manager </a:t>
            </a:r>
            <a:endParaRPr lang="mk-MK" sz="2400" b="1" baseline="30000" dirty="0" err="1">
              <a:latin typeface="Myriad Pro" pitchFamily="34" charset="0"/>
            </a:endParaRPr>
          </a:p>
        </p:txBody>
      </p:sp>
      <p:sp>
        <p:nvSpPr>
          <p:cNvPr id="3077" name="TextBox 4"/>
          <p:cNvSpPr txBox="1">
            <a:spLocks noChangeArrowheads="1"/>
          </p:cNvSpPr>
          <p:nvPr/>
        </p:nvSpPr>
        <p:spPr bwMode="auto">
          <a:xfrm>
            <a:off x="3131840" y="6166852"/>
            <a:ext cx="3168352" cy="574516"/>
          </a:xfrm>
          <a:prstGeom prst="rect">
            <a:avLst/>
          </a:prstGeom>
          <a:noFill/>
          <a:ln w="9525">
            <a:noFill/>
            <a:miter lim="800000"/>
            <a:headEnd/>
            <a:tailEnd/>
          </a:ln>
        </p:spPr>
        <p:txBody>
          <a:bodyPr wrap="square">
            <a:spAutoFit/>
          </a:bodyPr>
          <a:lstStyle/>
          <a:p>
            <a:r>
              <a:rPr lang="en-US" sz="2000" baseline="30000" dirty="0">
                <a:latin typeface="Myriad Pro" pitchFamily="34" charset="0"/>
              </a:rPr>
              <a:t>June 4</a:t>
            </a:r>
            <a:r>
              <a:rPr lang="mk-MK" sz="2000" baseline="30000" dirty="0">
                <a:latin typeface="Myriad Pro" pitchFamily="34" charset="0"/>
              </a:rPr>
              <a:t>, </a:t>
            </a:r>
            <a:r>
              <a:rPr lang="mk-MK" sz="2000" baseline="30000" dirty="0" smtClean="0">
                <a:latin typeface="Myriad Pro" pitchFamily="34" charset="0"/>
              </a:rPr>
              <a:t>201</a:t>
            </a:r>
            <a:r>
              <a:rPr lang="en-US" sz="2000" baseline="30000" dirty="0" smtClean="0">
                <a:latin typeface="Myriad Pro" pitchFamily="34" charset="0"/>
              </a:rPr>
              <a:t>2</a:t>
            </a:r>
            <a:r>
              <a:rPr lang="mk-MK" sz="2000" baseline="30000" dirty="0">
                <a:latin typeface="Myriad Pro" pitchFamily="34" charset="0"/>
              </a:rPr>
              <a:t>,</a:t>
            </a:r>
            <a:r>
              <a:rPr lang="en-US" sz="2000" baseline="30000" dirty="0">
                <a:latin typeface="Myriad Pro" pitchFamily="34" charset="0"/>
              </a:rPr>
              <a:t> </a:t>
            </a:r>
            <a:r>
              <a:rPr lang="en-US" sz="2000" baseline="30000" dirty="0" err="1" smtClean="0">
                <a:latin typeface="Myriad Pro" pitchFamily="34" charset="0"/>
              </a:rPr>
              <a:t>Milocer</a:t>
            </a:r>
            <a:r>
              <a:rPr lang="en-US" sz="2000" baseline="30000" dirty="0" smtClean="0">
                <a:latin typeface="Myriad Pro" pitchFamily="34" charset="0"/>
              </a:rPr>
              <a:t>, Montenegro</a:t>
            </a:r>
            <a:endParaRPr lang="mk-MK" sz="2000" baseline="30000" dirty="0">
              <a:latin typeface="Myriad Pro" pitchFamily="34" charset="0"/>
            </a:endParaRPr>
          </a:p>
          <a:p>
            <a:endParaRPr lang="en-US" dirty="0">
              <a:latin typeface="Myriad Pro" pitchFamily="34" charset="0"/>
            </a:endParaRPr>
          </a:p>
        </p:txBody>
      </p:sp>
      <p:pic>
        <p:nvPicPr>
          <p:cNvPr id="3078" name="Picture 6" descr="Untitled-1-01.png"/>
          <p:cNvPicPr>
            <a:picLocks noChangeAspect="1"/>
          </p:cNvPicPr>
          <p:nvPr/>
        </p:nvPicPr>
        <p:blipFill>
          <a:blip r:embed="rId3" cstate="print"/>
          <a:srcRect/>
          <a:stretch>
            <a:fillRect/>
          </a:stretch>
        </p:blipFill>
        <p:spPr bwMode="auto">
          <a:xfrm>
            <a:off x="3929063" y="4143375"/>
            <a:ext cx="1366837" cy="12144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285750"/>
            <a:ext cx="5796136" cy="428625"/>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chemeClr val="tx1"/>
              </a:solidFill>
            </a:endParaRPr>
          </a:p>
        </p:txBody>
      </p:sp>
      <p:sp>
        <p:nvSpPr>
          <p:cNvPr id="4099" name="TextBox 1"/>
          <p:cNvSpPr txBox="1">
            <a:spLocks noChangeArrowheads="1"/>
          </p:cNvSpPr>
          <p:nvPr/>
        </p:nvSpPr>
        <p:spPr bwMode="auto">
          <a:xfrm>
            <a:off x="179512" y="260648"/>
            <a:ext cx="5688632" cy="400110"/>
          </a:xfrm>
          <a:prstGeom prst="rect">
            <a:avLst/>
          </a:prstGeom>
          <a:noFill/>
          <a:ln w="9525">
            <a:noFill/>
            <a:miter lim="800000"/>
            <a:headEnd/>
            <a:tailEnd/>
          </a:ln>
        </p:spPr>
        <p:txBody>
          <a:bodyPr wrap="square">
            <a:spAutoFit/>
          </a:bodyPr>
          <a:lstStyle/>
          <a:p>
            <a:r>
              <a:rPr lang="en-US" sz="2000" b="1" dirty="0" smtClean="0"/>
              <a:t>Areas of Cooperation with Social Partners</a:t>
            </a:r>
            <a:endParaRPr lang="mk-MK" sz="2400" b="1" baseline="30000" dirty="0">
              <a:latin typeface="Calibri" pitchFamily="34" charset="0"/>
            </a:endParaRPr>
          </a:p>
        </p:txBody>
      </p:sp>
      <p:sp>
        <p:nvSpPr>
          <p:cNvPr id="5" name="Rectangle 4"/>
          <p:cNvSpPr/>
          <p:nvPr/>
        </p:nvSpPr>
        <p:spPr>
          <a:xfrm>
            <a:off x="5942424" y="285750"/>
            <a:ext cx="1005840" cy="428625"/>
          </a:xfrm>
          <a:prstGeom prst="rect">
            <a:avLst/>
          </a:prstGeom>
          <a:solidFill>
            <a:srgbClr val="6E70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7022544" y="285750"/>
            <a:ext cx="1005840" cy="428625"/>
          </a:xfrm>
          <a:prstGeom prst="rect">
            <a:avLst/>
          </a:prstGeom>
          <a:solidFill>
            <a:srgbClr val="EDE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a:xfrm>
            <a:off x="8100392" y="285750"/>
            <a:ext cx="1005840" cy="428625"/>
          </a:xfrm>
          <a:prstGeom prst="rect">
            <a:avLst/>
          </a:prstGeom>
          <a:solidFill>
            <a:srgbClr val="D6450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23" name="Straight Connector 22"/>
          <p:cNvCxnSpPr/>
          <p:nvPr/>
        </p:nvCxnSpPr>
        <p:spPr>
          <a:xfrm>
            <a:off x="642938" y="6572250"/>
            <a:ext cx="6215062" cy="0"/>
          </a:xfrm>
          <a:prstGeom prst="line">
            <a:avLst/>
          </a:prstGeom>
          <a:ln>
            <a:solidFill>
              <a:srgbClr val="070505"/>
            </a:solidFill>
          </a:ln>
        </p:spPr>
        <p:style>
          <a:lnRef idx="1">
            <a:schemeClr val="accent1"/>
          </a:lnRef>
          <a:fillRef idx="0">
            <a:schemeClr val="accent1"/>
          </a:fillRef>
          <a:effectRef idx="0">
            <a:schemeClr val="accent1"/>
          </a:effectRef>
          <a:fontRef idx="minor">
            <a:schemeClr val="tx1"/>
          </a:fontRef>
        </p:style>
      </p:cxnSp>
      <p:sp>
        <p:nvSpPr>
          <p:cNvPr id="24" name="TextBox 22"/>
          <p:cNvSpPr txBox="1">
            <a:spLocks noChangeArrowheads="1"/>
          </p:cNvSpPr>
          <p:nvPr/>
        </p:nvSpPr>
        <p:spPr bwMode="auto">
          <a:xfrm>
            <a:off x="6786563" y="6453336"/>
            <a:ext cx="2000250" cy="246221"/>
          </a:xfrm>
          <a:prstGeom prst="rect">
            <a:avLst/>
          </a:prstGeom>
          <a:noFill/>
          <a:ln w="9525">
            <a:noFill/>
            <a:miter lim="800000"/>
            <a:headEnd/>
            <a:tailEnd/>
          </a:ln>
        </p:spPr>
        <p:txBody>
          <a:bodyPr>
            <a:spAutoFit/>
          </a:bodyPr>
          <a:lstStyle/>
          <a:p>
            <a:pPr algn="r"/>
            <a:r>
              <a:rPr lang="en-US" sz="1500" i="1" baseline="30000" dirty="0" smtClean="0">
                <a:latin typeface="Calibri" pitchFamily="34" charset="0"/>
              </a:rPr>
              <a:t>Social Partnership in Macedonia</a:t>
            </a:r>
            <a:endParaRPr lang="mk-MK" sz="1500" i="1" baseline="30000" dirty="0">
              <a:latin typeface="Calibri" pitchFamily="34" charset="0"/>
            </a:endParaRPr>
          </a:p>
        </p:txBody>
      </p:sp>
      <p:graphicFrame>
        <p:nvGraphicFramePr>
          <p:cNvPr id="29" name="Diagram 28"/>
          <p:cNvGraphicFramePr/>
          <p:nvPr/>
        </p:nvGraphicFramePr>
        <p:xfrm>
          <a:off x="899592" y="1237208"/>
          <a:ext cx="7272808"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0" name="TextBox 29"/>
          <p:cNvSpPr txBox="1"/>
          <p:nvPr/>
        </p:nvSpPr>
        <p:spPr>
          <a:xfrm>
            <a:off x="395536" y="764704"/>
            <a:ext cx="7992888" cy="646331"/>
          </a:xfrm>
          <a:prstGeom prst="rect">
            <a:avLst/>
          </a:prstGeom>
          <a:noFill/>
        </p:spPr>
        <p:txBody>
          <a:bodyPr wrap="square" rtlCol="0">
            <a:spAutoFit/>
          </a:bodyPr>
          <a:lstStyle/>
          <a:p>
            <a:r>
              <a:rPr lang="en-US" dirty="0" smtClean="0"/>
              <a:t>Twinning project : </a:t>
            </a:r>
          </a:p>
          <a:p>
            <a:r>
              <a:rPr lang="sl-SI" b="1" dirty="0" smtClean="0"/>
              <a:t>Support to the Modernisation of the Education and Training System</a:t>
            </a:r>
            <a:endParaRPr lang="en-US" dirty="0" smtClean="0"/>
          </a:p>
        </p:txBody>
      </p:sp>
      <p:sp>
        <p:nvSpPr>
          <p:cNvPr id="31" name="TextBox 30"/>
          <p:cNvSpPr txBox="1"/>
          <p:nvPr/>
        </p:nvSpPr>
        <p:spPr>
          <a:xfrm>
            <a:off x="611560" y="4581128"/>
            <a:ext cx="4248472" cy="1754326"/>
          </a:xfrm>
          <a:prstGeom prst="rect">
            <a:avLst/>
          </a:prstGeom>
          <a:noFill/>
        </p:spPr>
        <p:txBody>
          <a:bodyPr wrap="square" rtlCol="0">
            <a:spAutoFit/>
          </a:bodyPr>
          <a:lstStyle/>
          <a:p>
            <a:r>
              <a:rPr lang="en-US" dirty="0" smtClean="0"/>
              <a:t>Working groups with members from:</a:t>
            </a:r>
          </a:p>
          <a:p>
            <a:pPr>
              <a:buFontTx/>
              <a:buChar char="-"/>
            </a:pPr>
            <a:r>
              <a:rPr lang="en-US" dirty="0" smtClean="0"/>
              <a:t> employers (2)</a:t>
            </a:r>
          </a:p>
          <a:p>
            <a:pPr>
              <a:buFontTx/>
              <a:buChar char="-"/>
            </a:pPr>
            <a:r>
              <a:rPr lang="en-US" dirty="0" smtClean="0"/>
              <a:t> trade union (1)</a:t>
            </a:r>
          </a:p>
          <a:p>
            <a:pPr>
              <a:buFontTx/>
              <a:buChar char="-"/>
            </a:pPr>
            <a:r>
              <a:rPr lang="en-US" dirty="0" smtClean="0"/>
              <a:t> VET schools (2)</a:t>
            </a:r>
          </a:p>
          <a:p>
            <a:pPr>
              <a:buFontTx/>
              <a:buChar char="-"/>
            </a:pPr>
            <a:r>
              <a:rPr lang="en-US" dirty="0" smtClean="0"/>
              <a:t> Ministry of Education and Science (1) </a:t>
            </a:r>
          </a:p>
          <a:p>
            <a:pPr>
              <a:buFontTx/>
              <a:buChar char="-"/>
            </a:pPr>
            <a:r>
              <a:rPr lang="en-US" dirty="0" smtClean="0"/>
              <a:t> VET Center advisor (1)</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285750"/>
            <a:ext cx="5796136" cy="428625"/>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chemeClr val="tx1"/>
              </a:solidFill>
            </a:endParaRPr>
          </a:p>
        </p:txBody>
      </p:sp>
      <p:sp>
        <p:nvSpPr>
          <p:cNvPr id="4099" name="TextBox 1"/>
          <p:cNvSpPr txBox="1">
            <a:spLocks noChangeArrowheads="1"/>
          </p:cNvSpPr>
          <p:nvPr/>
        </p:nvSpPr>
        <p:spPr bwMode="auto">
          <a:xfrm>
            <a:off x="0" y="260648"/>
            <a:ext cx="5868144" cy="400110"/>
          </a:xfrm>
          <a:prstGeom prst="rect">
            <a:avLst/>
          </a:prstGeom>
          <a:noFill/>
          <a:ln w="9525">
            <a:noFill/>
            <a:miter lim="800000"/>
            <a:headEnd/>
            <a:tailEnd/>
          </a:ln>
        </p:spPr>
        <p:txBody>
          <a:bodyPr wrap="square">
            <a:spAutoFit/>
          </a:bodyPr>
          <a:lstStyle/>
          <a:p>
            <a:r>
              <a:rPr lang="en-US" sz="2000" b="1" dirty="0" smtClean="0"/>
              <a:t>Areas of Cooperation with the Social Partners</a:t>
            </a:r>
            <a:endParaRPr lang="mk-MK" sz="2400" b="1" baseline="30000" dirty="0">
              <a:latin typeface="Calibri" pitchFamily="34" charset="0"/>
            </a:endParaRPr>
          </a:p>
        </p:txBody>
      </p:sp>
      <p:sp>
        <p:nvSpPr>
          <p:cNvPr id="5" name="Rectangle 4"/>
          <p:cNvSpPr/>
          <p:nvPr/>
        </p:nvSpPr>
        <p:spPr>
          <a:xfrm>
            <a:off x="5942424" y="285750"/>
            <a:ext cx="1005840" cy="428625"/>
          </a:xfrm>
          <a:prstGeom prst="rect">
            <a:avLst/>
          </a:prstGeom>
          <a:solidFill>
            <a:srgbClr val="6E70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7022544" y="285750"/>
            <a:ext cx="1005840" cy="428625"/>
          </a:xfrm>
          <a:prstGeom prst="rect">
            <a:avLst/>
          </a:prstGeom>
          <a:solidFill>
            <a:srgbClr val="EDE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a:xfrm>
            <a:off x="8100392" y="285750"/>
            <a:ext cx="1005840" cy="428625"/>
          </a:xfrm>
          <a:prstGeom prst="rect">
            <a:avLst/>
          </a:prstGeom>
          <a:solidFill>
            <a:srgbClr val="D6450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23" name="Straight Connector 22"/>
          <p:cNvCxnSpPr/>
          <p:nvPr/>
        </p:nvCxnSpPr>
        <p:spPr>
          <a:xfrm>
            <a:off x="642938" y="6572250"/>
            <a:ext cx="6215062" cy="0"/>
          </a:xfrm>
          <a:prstGeom prst="line">
            <a:avLst/>
          </a:prstGeom>
          <a:ln>
            <a:solidFill>
              <a:srgbClr val="070505"/>
            </a:solidFill>
          </a:ln>
        </p:spPr>
        <p:style>
          <a:lnRef idx="1">
            <a:schemeClr val="accent1"/>
          </a:lnRef>
          <a:fillRef idx="0">
            <a:schemeClr val="accent1"/>
          </a:fillRef>
          <a:effectRef idx="0">
            <a:schemeClr val="accent1"/>
          </a:effectRef>
          <a:fontRef idx="minor">
            <a:schemeClr val="tx1"/>
          </a:fontRef>
        </p:style>
      </p:cxnSp>
      <p:sp>
        <p:nvSpPr>
          <p:cNvPr id="24" name="TextBox 22"/>
          <p:cNvSpPr txBox="1">
            <a:spLocks noChangeArrowheads="1"/>
          </p:cNvSpPr>
          <p:nvPr/>
        </p:nvSpPr>
        <p:spPr bwMode="auto">
          <a:xfrm>
            <a:off x="6786563" y="6453336"/>
            <a:ext cx="2000250" cy="246221"/>
          </a:xfrm>
          <a:prstGeom prst="rect">
            <a:avLst/>
          </a:prstGeom>
          <a:noFill/>
          <a:ln w="9525">
            <a:noFill/>
            <a:miter lim="800000"/>
            <a:headEnd/>
            <a:tailEnd/>
          </a:ln>
        </p:spPr>
        <p:txBody>
          <a:bodyPr>
            <a:spAutoFit/>
          </a:bodyPr>
          <a:lstStyle/>
          <a:p>
            <a:pPr algn="r"/>
            <a:r>
              <a:rPr lang="en-US" sz="1500" i="1" baseline="30000" dirty="0" smtClean="0">
                <a:latin typeface="Calibri" pitchFamily="34" charset="0"/>
              </a:rPr>
              <a:t>Social Partnership in Macedonia</a:t>
            </a:r>
            <a:endParaRPr lang="mk-MK" sz="1500" i="1" baseline="30000" dirty="0">
              <a:latin typeface="Calibri" pitchFamily="34" charset="0"/>
            </a:endParaRPr>
          </a:p>
        </p:txBody>
      </p:sp>
      <p:sp>
        <p:nvSpPr>
          <p:cNvPr id="28" name="Rectangle 27"/>
          <p:cNvSpPr/>
          <p:nvPr/>
        </p:nvSpPr>
        <p:spPr>
          <a:xfrm>
            <a:off x="251520" y="980728"/>
            <a:ext cx="8136904" cy="369332"/>
          </a:xfrm>
          <a:prstGeom prst="rect">
            <a:avLst/>
          </a:prstGeom>
        </p:spPr>
        <p:txBody>
          <a:bodyPr wrap="square">
            <a:spAutoFit/>
          </a:bodyPr>
          <a:lstStyle/>
          <a:p>
            <a:pPr lvl="0" algn="ctr"/>
            <a:r>
              <a:rPr lang="en-US" b="1" dirty="0" smtClean="0"/>
              <a:t>Realization of Practical Training in Companies</a:t>
            </a:r>
            <a:endParaRPr lang="en-US" b="1" dirty="0"/>
          </a:p>
        </p:txBody>
      </p:sp>
      <p:graphicFrame>
        <p:nvGraphicFramePr>
          <p:cNvPr id="32" name="Diagram 31"/>
          <p:cNvGraphicFramePr/>
          <p:nvPr/>
        </p:nvGraphicFramePr>
        <p:xfrm>
          <a:off x="971600" y="764704"/>
          <a:ext cx="6696744"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3" name="TextBox 32"/>
          <p:cNvSpPr txBox="1"/>
          <p:nvPr/>
        </p:nvSpPr>
        <p:spPr>
          <a:xfrm>
            <a:off x="-4068960" y="1124744"/>
            <a:ext cx="4283968" cy="369332"/>
          </a:xfrm>
          <a:prstGeom prst="rect">
            <a:avLst/>
          </a:prstGeom>
          <a:noFill/>
        </p:spPr>
        <p:txBody>
          <a:bodyPr wrap="square" rtlCol="0">
            <a:spAutoFit/>
          </a:bodyPr>
          <a:lstStyle/>
          <a:p>
            <a:pPr marL="236538" indent="-236538">
              <a:buFontTx/>
              <a:buChar char="-"/>
            </a:pPr>
            <a:endParaRPr lang="en-US" dirty="0" smtClean="0"/>
          </a:p>
        </p:txBody>
      </p:sp>
      <p:sp>
        <p:nvSpPr>
          <p:cNvPr id="34" name="TextBox 33"/>
          <p:cNvSpPr txBox="1"/>
          <p:nvPr/>
        </p:nvSpPr>
        <p:spPr>
          <a:xfrm>
            <a:off x="755576" y="4509120"/>
            <a:ext cx="7560840" cy="1477328"/>
          </a:xfrm>
          <a:prstGeom prst="rect">
            <a:avLst/>
          </a:prstGeom>
          <a:noFill/>
        </p:spPr>
        <p:txBody>
          <a:bodyPr wrap="square" rtlCol="0">
            <a:spAutoFit/>
          </a:bodyPr>
          <a:lstStyle/>
          <a:p>
            <a:pPr marL="111125" indent="-111125">
              <a:buFontTx/>
              <a:buChar char="-"/>
            </a:pPr>
            <a:r>
              <a:rPr lang="en-US" dirty="0" smtClean="0"/>
              <a:t>Increased interest and participation on behalf of the Chambers of Commerce and Crafts</a:t>
            </a:r>
          </a:p>
          <a:p>
            <a:pPr marL="111125" indent="-111125">
              <a:buFontTx/>
              <a:buChar char="-"/>
            </a:pPr>
            <a:r>
              <a:rPr lang="en-US" dirty="0" smtClean="0"/>
              <a:t>Increased interest and support on behalf of the Ministry of Labor and Social policy </a:t>
            </a:r>
          </a:p>
          <a:p>
            <a:pPr>
              <a:buFontTx/>
              <a:buChar char="-"/>
            </a:pPr>
            <a:r>
              <a:rPr lang="en-US" dirty="0" smtClean="0"/>
              <a:t> Difficult to attract representatives from the Trade Unions </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85750"/>
            <a:ext cx="5004048" cy="622970"/>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mk-MK" sz="2000" b="1" dirty="0">
                <a:solidFill>
                  <a:schemeClr val="tx1"/>
                </a:solidFill>
              </a:rPr>
              <a:t>  </a:t>
            </a:r>
            <a:r>
              <a:rPr lang="en-US" sz="2400" b="1" dirty="0" smtClean="0">
                <a:solidFill>
                  <a:schemeClr val="tx1"/>
                </a:solidFill>
              </a:rPr>
              <a:t>Obstacles/ challenges on Social partnership on an operational level </a:t>
            </a:r>
            <a:endParaRPr lang="en-US" sz="2000" dirty="0">
              <a:solidFill>
                <a:schemeClr val="tx1"/>
              </a:solidFill>
            </a:endParaRPr>
          </a:p>
        </p:txBody>
      </p:sp>
      <p:sp>
        <p:nvSpPr>
          <p:cNvPr id="4" name="Rectangle 3"/>
          <p:cNvSpPr/>
          <p:nvPr/>
        </p:nvSpPr>
        <p:spPr>
          <a:xfrm>
            <a:off x="5092040" y="285750"/>
            <a:ext cx="1280160" cy="622970"/>
          </a:xfrm>
          <a:prstGeom prst="rect">
            <a:avLst/>
          </a:prstGeom>
          <a:solidFill>
            <a:srgbClr val="6E70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a:xfrm>
            <a:off x="6460192" y="285750"/>
            <a:ext cx="1280160" cy="622970"/>
          </a:xfrm>
          <a:prstGeom prst="rect">
            <a:avLst/>
          </a:prstGeom>
          <a:solidFill>
            <a:srgbClr val="EDE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7828344" y="285750"/>
            <a:ext cx="1280160" cy="622970"/>
          </a:xfrm>
          <a:prstGeom prst="rect">
            <a:avLst/>
          </a:prstGeom>
          <a:solidFill>
            <a:srgbClr val="D6450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16" name="Straight Connector 15"/>
          <p:cNvCxnSpPr/>
          <p:nvPr/>
        </p:nvCxnSpPr>
        <p:spPr>
          <a:xfrm>
            <a:off x="642938" y="6572250"/>
            <a:ext cx="6215062" cy="0"/>
          </a:xfrm>
          <a:prstGeom prst="line">
            <a:avLst/>
          </a:prstGeom>
          <a:ln>
            <a:solidFill>
              <a:srgbClr val="070505"/>
            </a:solidFill>
          </a:ln>
        </p:spPr>
        <p:style>
          <a:lnRef idx="1">
            <a:schemeClr val="accent1"/>
          </a:lnRef>
          <a:fillRef idx="0">
            <a:schemeClr val="accent1"/>
          </a:fillRef>
          <a:effectRef idx="0">
            <a:schemeClr val="accent1"/>
          </a:effectRef>
          <a:fontRef idx="minor">
            <a:schemeClr val="tx1"/>
          </a:fontRef>
        </p:style>
      </p:cxnSp>
      <p:sp>
        <p:nvSpPr>
          <p:cNvPr id="7184" name="TextBox 22"/>
          <p:cNvSpPr txBox="1">
            <a:spLocks noChangeArrowheads="1"/>
          </p:cNvSpPr>
          <p:nvPr/>
        </p:nvSpPr>
        <p:spPr bwMode="auto">
          <a:xfrm>
            <a:off x="6786563" y="6500813"/>
            <a:ext cx="2000250" cy="246062"/>
          </a:xfrm>
          <a:prstGeom prst="rect">
            <a:avLst/>
          </a:prstGeom>
          <a:noFill/>
          <a:ln w="9525">
            <a:noFill/>
            <a:miter lim="800000"/>
            <a:headEnd/>
            <a:tailEnd/>
          </a:ln>
        </p:spPr>
        <p:txBody>
          <a:bodyPr>
            <a:spAutoFit/>
          </a:bodyPr>
          <a:lstStyle/>
          <a:p>
            <a:pPr algn="r"/>
            <a:r>
              <a:rPr lang="en-US" sz="1500" i="1" baseline="30000" dirty="0" smtClean="0">
                <a:latin typeface="Calibri" pitchFamily="34" charset="0"/>
              </a:rPr>
              <a:t>Social Partnership in Macedonia</a:t>
            </a:r>
            <a:endParaRPr lang="mk-MK" sz="1500" i="1" baseline="30000" dirty="0">
              <a:latin typeface="Calibri" pitchFamily="34" charset="0"/>
            </a:endParaRPr>
          </a:p>
        </p:txBody>
      </p:sp>
      <p:sp>
        <p:nvSpPr>
          <p:cNvPr id="18" name="TextBox 17"/>
          <p:cNvSpPr txBox="1"/>
          <p:nvPr/>
        </p:nvSpPr>
        <p:spPr>
          <a:xfrm>
            <a:off x="251520" y="1412776"/>
            <a:ext cx="8892480" cy="3508653"/>
          </a:xfrm>
          <a:prstGeom prst="rect">
            <a:avLst/>
          </a:prstGeom>
          <a:noFill/>
        </p:spPr>
        <p:txBody>
          <a:bodyPr wrap="square" rtlCol="0">
            <a:spAutoFit/>
          </a:bodyPr>
          <a:lstStyle/>
          <a:p>
            <a:pPr>
              <a:buFont typeface="Wingdings" pitchFamily="2" charset="2"/>
              <a:buChar char="Ø"/>
            </a:pPr>
            <a:r>
              <a:rPr lang="en-US" dirty="0" smtClean="0"/>
              <a:t> </a:t>
            </a:r>
            <a:r>
              <a:rPr lang="en-US" sz="2000" dirty="0" smtClean="0"/>
              <a:t>VET Center institutional capacities</a:t>
            </a:r>
          </a:p>
          <a:p>
            <a:pPr defTabSz="520700"/>
            <a:r>
              <a:rPr lang="en-US" sz="2000" dirty="0" smtClean="0"/>
              <a:t>	- understaffing </a:t>
            </a:r>
          </a:p>
          <a:p>
            <a:pPr defTabSz="520700"/>
            <a:r>
              <a:rPr lang="en-US" sz="2000" dirty="0" smtClean="0"/>
              <a:t>	-  insufficient budget</a:t>
            </a:r>
          </a:p>
          <a:p>
            <a:pPr defTabSz="520700"/>
            <a:r>
              <a:rPr lang="en-US" sz="2000" dirty="0" smtClean="0"/>
              <a:t>	- no data and knowledge management system</a:t>
            </a:r>
            <a:endParaRPr lang="en-US" sz="2400" dirty="0" smtClean="0"/>
          </a:p>
          <a:p>
            <a:r>
              <a:rPr lang="en-US" sz="2400" dirty="0" smtClean="0"/>
              <a:t> </a:t>
            </a:r>
          </a:p>
          <a:p>
            <a:pPr>
              <a:buFont typeface="Wingdings" pitchFamily="2" charset="2"/>
              <a:buChar char="Ø"/>
            </a:pPr>
            <a:r>
              <a:rPr lang="en-US" sz="2000" dirty="0" smtClean="0"/>
              <a:t> Lack of cooperation among the different Chambers of Commerce</a:t>
            </a:r>
          </a:p>
          <a:p>
            <a:pPr>
              <a:buFont typeface="Wingdings" pitchFamily="2" charset="2"/>
              <a:buChar char="Ø"/>
            </a:pPr>
            <a:endParaRPr lang="en-US" sz="2000" dirty="0" smtClean="0"/>
          </a:p>
          <a:p>
            <a:pPr>
              <a:buFont typeface="Wingdings" pitchFamily="2" charset="2"/>
              <a:buChar char="Ø"/>
            </a:pPr>
            <a:r>
              <a:rPr lang="en-US" sz="2000" dirty="0" smtClean="0"/>
              <a:t> Lack of incentives for realization of practical training in companies</a:t>
            </a:r>
          </a:p>
          <a:p>
            <a:r>
              <a:rPr lang="en-US" sz="2000" dirty="0" smtClean="0"/>
              <a:t> </a:t>
            </a:r>
          </a:p>
          <a:p>
            <a:r>
              <a:rPr lang="en-US" sz="2000" dirty="0" smtClean="0"/>
              <a:t> </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60648"/>
            <a:ext cx="5004048" cy="622970"/>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mk-MK" sz="2000" b="1" dirty="0">
                <a:solidFill>
                  <a:schemeClr val="tx1"/>
                </a:solidFill>
              </a:rPr>
              <a:t> </a:t>
            </a:r>
            <a:r>
              <a:rPr lang="en-US" sz="2400" b="1" dirty="0" smtClean="0">
                <a:solidFill>
                  <a:schemeClr val="tx1"/>
                </a:solidFill>
              </a:rPr>
              <a:t>Obstacles/ challenges on Social partnership on a strategic level</a:t>
            </a:r>
            <a:endParaRPr lang="en-US" sz="2000" dirty="0">
              <a:solidFill>
                <a:schemeClr val="tx1"/>
              </a:solidFill>
            </a:endParaRPr>
          </a:p>
        </p:txBody>
      </p:sp>
      <p:sp>
        <p:nvSpPr>
          <p:cNvPr id="4" name="Rectangle 3"/>
          <p:cNvSpPr/>
          <p:nvPr/>
        </p:nvSpPr>
        <p:spPr>
          <a:xfrm>
            <a:off x="5092040" y="285750"/>
            <a:ext cx="1280160" cy="622970"/>
          </a:xfrm>
          <a:prstGeom prst="rect">
            <a:avLst/>
          </a:prstGeom>
          <a:solidFill>
            <a:srgbClr val="6E70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a:xfrm>
            <a:off x="6460192" y="285750"/>
            <a:ext cx="1280160" cy="622970"/>
          </a:xfrm>
          <a:prstGeom prst="rect">
            <a:avLst/>
          </a:prstGeom>
          <a:solidFill>
            <a:srgbClr val="EDE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7828344" y="285750"/>
            <a:ext cx="1280160" cy="622970"/>
          </a:xfrm>
          <a:prstGeom prst="rect">
            <a:avLst/>
          </a:prstGeom>
          <a:solidFill>
            <a:srgbClr val="D6450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16" name="Straight Connector 15"/>
          <p:cNvCxnSpPr/>
          <p:nvPr/>
        </p:nvCxnSpPr>
        <p:spPr>
          <a:xfrm>
            <a:off x="642938" y="6572250"/>
            <a:ext cx="6215062" cy="0"/>
          </a:xfrm>
          <a:prstGeom prst="line">
            <a:avLst/>
          </a:prstGeom>
          <a:ln>
            <a:solidFill>
              <a:srgbClr val="070505"/>
            </a:solidFill>
          </a:ln>
        </p:spPr>
        <p:style>
          <a:lnRef idx="1">
            <a:schemeClr val="accent1"/>
          </a:lnRef>
          <a:fillRef idx="0">
            <a:schemeClr val="accent1"/>
          </a:fillRef>
          <a:effectRef idx="0">
            <a:schemeClr val="accent1"/>
          </a:effectRef>
          <a:fontRef idx="minor">
            <a:schemeClr val="tx1"/>
          </a:fontRef>
        </p:style>
      </p:cxnSp>
      <p:sp>
        <p:nvSpPr>
          <p:cNvPr id="7184" name="TextBox 22"/>
          <p:cNvSpPr txBox="1">
            <a:spLocks noChangeArrowheads="1"/>
          </p:cNvSpPr>
          <p:nvPr/>
        </p:nvSpPr>
        <p:spPr bwMode="auto">
          <a:xfrm>
            <a:off x="6786563" y="6500813"/>
            <a:ext cx="2000250" cy="246062"/>
          </a:xfrm>
          <a:prstGeom prst="rect">
            <a:avLst/>
          </a:prstGeom>
          <a:noFill/>
          <a:ln w="9525">
            <a:noFill/>
            <a:miter lim="800000"/>
            <a:headEnd/>
            <a:tailEnd/>
          </a:ln>
        </p:spPr>
        <p:txBody>
          <a:bodyPr>
            <a:spAutoFit/>
          </a:bodyPr>
          <a:lstStyle/>
          <a:p>
            <a:pPr algn="r"/>
            <a:r>
              <a:rPr lang="en-US" sz="1500" i="1" baseline="30000" dirty="0" smtClean="0">
                <a:latin typeface="Calibri" pitchFamily="34" charset="0"/>
              </a:rPr>
              <a:t>Social Partnership in Macedonia</a:t>
            </a:r>
            <a:endParaRPr lang="mk-MK" sz="1500" i="1" baseline="30000" dirty="0">
              <a:latin typeface="Calibri" pitchFamily="34" charset="0"/>
            </a:endParaRPr>
          </a:p>
        </p:txBody>
      </p:sp>
      <p:sp>
        <p:nvSpPr>
          <p:cNvPr id="18" name="TextBox 17"/>
          <p:cNvSpPr txBox="1"/>
          <p:nvPr/>
        </p:nvSpPr>
        <p:spPr>
          <a:xfrm>
            <a:off x="251520" y="2089879"/>
            <a:ext cx="8892480" cy="3139321"/>
          </a:xfrm>
          <a:prstGeom prst="rect">
            <a:avLst/>
          </a:prstGeom>
          <a:noFill/>
        </p:spPr>
        <p:txBody>
          <a:bodyPr wrap="square" rtlCol="0">
            <a:spAutoFit/>
          </a:bodyPr>
          <a:lstStyle/>
          <a:p>
            <a:pPr>
              <a:buFont typeface="Wingdings" pitchFamily="2" charset="2"/>
              <a:buChar char="Ø"/>
            </a:pPr>
            <a:r>
              <a:rPr lang="en-US" dirty="0" smtClean="0"/>
              <a:t> </a:t>
            </a:r>
            <a:r>
              <a:rPr lang="en-US" sz="2000" dirty="0" smtClean="0"/>
              <a:t>Insufficient understanding of importance of VET at a national level</a:t>
            </a:r>
          </a:p>
          <a:p>
            <a:endParaRPr lang="en-US" sz="2000" dirty="0" smtClean="0"/>
          </a:p>
          <a:p>
            <a:pPr marL="284163" indent="-284163">
              <a:buFont typeface="Wingdings" pitchFamily="2" charset="2"/>
              <a:buChar char="Ø"/>
            </a:pPr>
            <a:r>
              <a:rPr lang="en-US" sz="2000" dirty="0" smtClean="0"/>
              <a:t>Absence of a strategic approach to VET at national level</a:t>
            </a:r>
          </a:p>
          <a:p>
            <a:pPr marL="284163" indent="-284163">
              <a:buFont typeface="Wingdings" pitchFamily="2" charset="2"/>
              <a:buChar char="Ø"/>
            </a:pPr>
            <a:endParaRPr lang="en-US" sz="2000" dirty="0" smtClean="0"/>
          </a:p>
          <a:p>
            <a:pPr marL="284163" indent="-284163">
              <a:buFont typeface="Wingdings" pitchFamily="2" charset="2"/>
              <a:buChar char="Ø"/>
            </a:pPr>
            <a:r>
              <a:rPr lang="en-US" sz="2000" dirty="0" smtClean="0"/>
              <a:t>Low levels of employer engagement </a:t>
            </a:r>
          </a:p>
          <a:p>
            <a:pPr marL="284163" indent="-284163">
              <a:buFont typeface="Wingdings" pitchFamily="2" charset="2"/>
              <a:buChar char="Ø"/>
            </a:pPr>
            <a:endParaRPr lang="en-US" sz="2000" dirty="0" smtClean="0"/>
          </a:p>
          <a:p>
            <a:pPr marL="284163" indent="-284163">
              <a:buFont typeface="Wingdings" pitchFamily="2" charset="2"/>
              <a:buChar char="Ø"/>
            </a:pPr>
            <a:r>
              <a:rPr lang="en-US" sz="2000" dirty="0" smtClean="0"/>
              <a:t>No interest on behalf of Trade Unions </a:t>
            </a:r>
          </a:p>
          <a:p>
            <a:endParaRPr lang="en-US" sz="2000" dirty="0" smtClean="0"/>
          </a:p>
          <a:p>
            <a:r>
              <a:rPr lang="en-US" sz="2000" dirty="0" smtClean="0"/>
              <a:t> </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85750"/>
            <a:ext cx="4643438" cy="694978"/>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US" sz="2400" b="1" dirty="0" smtClean="0">
                <a:solidFill>
                  <a:schemeClr val="tx1"/>
                </a:solidFill>
              </a:rPr>
              <a:t>The role of the VET Center </a:t>
            </a:r>
            <a:endParaRPr lang="en-US" sz="2400" b="1" dirty="0">
              <a:solidFill>
                <a:schemeClr val="tx1"/>
              </a:solidFill>
            </a:endParaRPr>
          </a:p>
        </p:txBody>
      </p:sp>
      <p:sp>
        <p:nvSpPr>
          <p:cNvPr id="4" name="Rectangle 3"/>
          <p:cNvSpPr/>
          <p:nvPr/>
        </p:nvSpPr>
        <p:spPr>
          <a:xfrm>
            <a:off x="4714875" y="285750"/>
            <a:ext cx="1428750" cy="694978"/>
          </a:xfrm>
          <a:prstGeom prst="rect">
            <a:avLst/>
          </a:prstGeom>
          <a:solidFill>
            <a:srgbClr val="6E70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a:xfrm>
            <a:off x="6215063" y="285750"/>
            <a:ext cx="1428750" cy="694978"/>
          </a:xfrm>
          <a:prstGeom prst="rect">
            <a:avLst/>
          </a:prstGeom>
          <a:solidFill>
            <a:srgbClr val="EDE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7715250" y="285750"/>
            <a:ext cx="1428750" cy="694978"/>
          </a:xfrm>
          <a:prstGeom prst="rect">
            <a:avLst/>
          </a:prstGeom>
          <a:solidFill>
            <a:srgbClr val="D6450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3" name="Group 8"/>
          <p:cNvGrpSpPr>
            <a:grpSpLocks/>
          </p:cNvGrpSpPr>
          <p:nvPr/>
        </p:nvGrpSpPr>
        <p:grpSpPr bwMode="auto">
          <a:xfrm rot="-5400000">
            <a:off x="936452" y="2654489"/>
            <a:ext cx="320675" cy="106363"/>
            <a:chOff x="2928926" y="1928802"/>
            <a:chExt cx="5929354" cy="428628"/>
          </a:xfrm>
        </p:grpSpPr>
        <p:sp>
          <p:nvSpPr>
            <p:cNvPr id="10" name="Rectangle 9"/>
            <p:cNvSpPr/>
            <p:nvPr/>
          </p:nvSpPr>
          <p:spPr>
            <a:xfrm>
              <a:off x="3222468" y="1928804"/>
              <a:ext cx="1438318" cy="428628"/>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chemeClr val="tx1"/>
                </a:solidFill>
              </a:endParaRPr>
            </a:p>
          </p:txBody>
        </p:sp>
        <p:sp>
          <p:nvSpPr>
            <p:cNvPr id="11" name="Rectangle 10"/>
            <p:cNvSpPr/>
            <p:nvPr/>
          </p:nvSpPr>
          <p:spPr>
            <a:xfrm>
              <a:off x="4719483" y="1928802"/>
              <a:ext cx="1438299" cy="428628"/>
            </a:xfrm>
            <a:prstGeom prst="rect">
              <a:avLst/>
            </a:prstGeom>
            <a:solidFill>
              <a:srgbClr val="6E70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Rectangle 11"/>
            <p:cNvSpPr/>
            <p:nvPr/>
          </p:nvSpPr>
          <p:spPr>
            <a:xfrm>
              <a:off x="6216498" y="1928804"/>
              <a:ext cx="1438318" cy="428628"/>
            </a:xfrm>
            <a:prstGeom prst="rect">
              <a:avLst/>
            </a:prstGeom>
            <a:solidFill>
              <a:srgbClr val="EDE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Rectangle 12"/>
            <p:cNvSpPr/>
            <p:nvPr/>
          </p:nvSpPr>
          <p:spPr>
            <a:xfrm>
              <a:off x="7713513" y="1928802"/>
              <a:ext cx="1438299" cy="428628"/>
            </a:xfrm>
            <a:prstGeom prst="rect">
              <a:avLst/>
            </a:prstGeom>
            <a:solidFill>
              <a:srgbClr val="D6450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cxnSp>
        <p:nvCxnSpPr>
          <p:cNvPr id="25" name="Straight Connector 24"/>
          <p:cNvCxnSpPr/>
          <p:nvPr/>
        </p:nvCxnSpPr>
        <p:spPr>
          <a:xfrm>
            <a:off x="642938" y="6572250"/>
            <a:ext cx="6215062" cy="0"/>
          </a:xfrm>
          <a:prstGeom prst="line">
            <a:avLst/>
          </a:prstGeom>
          <a:ln>
            <a:solidFill>
              <a:srgbClr val="070505"/>
            </a:solidFill>
          </a:ln>
        </p:spPr>
        <p:style>
          <a:lnRef idx="1">
            <a:schemeClr val="accent1"/>
          </a:lnRef>
          <a:fillRef idx="0">
            <a:schemeClr val="accent1"/>
          </a:fillRef>
          <a:effectRef idx="0">
            <a:schemeClr val="accent1"/>
          </a:effectRef>
          <a:fontRef idx="minor">
            <a:schemeClr val="tx1"/>
          </a:fontRef>
        </p:style>
      </p:cxnSp>
      <p:sp>
        <p:nvSpPr>
          <p:cNvPr id="5133" name="TextBox 22"/>
          <p:cNvSpPr txBox="1">
            <a:spLocks noChangeArrowheads="1"/>
          </p:cNvSpPr>
          <p:nvPr/>
        </p:nvSpPr>
        <p:spPr bwMode="auto">
          <a:xfrm>
            <a:off x="6786563" y="6453336"/>
            <a:ext cx="2000250" cy="246221"/>
          </a:xfrm>
          <a:prstGeom prst="rect">
            <a:avLst/>
          </a:prstGeom>
          <a:noFill/>
          <a:ln w="9525">
            <a:noFill/>
            <a:miter lim="800000"/>
            <a:headEnd/>
            <a:tailEnd/>
          </a:ln>
        </p:spPr>
        <p:txBody>
          <a:bodyPr>
            <a:spAutoFit/>
          </a:bodyPr>
          <a:lstStyle/>
          <a:p>
            <a:pPr algn="r"/>
            <a:r>
              <a:rPr lang="en-US" sz="1500" i="1" baseline="30000" dirty="0" smtClean="0">
                <a:latin typeface="Calibri" pitchFamily="34" charset="0"/>
              </a:rPr>
              <a:t>Social Partnership in Macedonia</a:t>
            </a:r>
            <a:endParaRPr lang="mk-MK" sz="1500" i="1" baseline="30000" dirty="0">
              <a:latin typeface="Calibri" pitchFamily="34" charset="0"/>
            </a:endParaRPr>
          </a:p>
        </p:txBody>
      </p:sp>
      <p:grpSp>
        <p:nvGrpSpPr>
          <p:cNvPr id="9" name="Group 8"/>
          <p:cNvGrpSpPr>
            <a:grpSpLocks/>
          </p:cNvGrpSpPr>
          <p:nvPr/>
        </p:nvGrpSpPr>
        <p:grpSpPr bwMode="auto">
          <a:xfrm rot="-5400000">
            <a:off x="936452" y="1807964"/>
            <a:ext cx="320675" cy="106363"/>
            <a:chOff x="2928926" y="1928802"/>
            <a:chExt cx="5929354" cy="428628"/>
          </a:xfrm>
        </p:grpSpPr>
        <p:sp>
          <p:nvSpPr>
            <p:cNvPr id="27" name="Rectangle 26"/>
            <p:cNvSpPr/>
            <p:nvPr/>
          </p:nvSpPr>
          <p:spPr>
            <a:xfrm>
              <a:off x="3222468" y="1928804"/>
              <a:ext cx="1438318" cy="428628"/>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chemeClr val="tx1"/>
                </a:solidFill>
              </a:endParaRPr>
            </a:p>
          </p:txBody>
        </p:sp>
        <p:sp>
          <p:nvSpPr>
            <p:cNvPr id="28" name="Rectangle 27"/>
            <p:cNvSpPr/>
            <p:nvPr/>
          </p:nvSpPr>
          <p:spPr>
            <a:xfrm>
              <a:off x="4719483" y="1928802"/>
              <a:ext cx="1438299" cy="428628"/>
            </a:xfrm>
            <a:prstGeom prst="rect">
              <a:avLst/>
            </a:prstGeom>
            <a:solidFill>
              <a:srgbClr val="6E70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9" name="Rectangle 28"/>
            <p:cNvSpPr/>
            <p:nvPr/>
          </p:nvSpPr>
          <p:spPr>
            <a:xfrm>
              <a:off x="6216498" y="1928804"/>
              <a:ext cx="1438318" cy="428628"/>
            </a:xfrm>
            <a:prstGeom prst="rect">
              <a:avLst/>
            </a:prstGeom>
            <a:solidFill>
              <a:srgbClr val="EDE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0" name="Rectangle 29"/>
            <p:cNvSpPr/>
            <p:nvPr/>
          </p:nvSpPr>
          <p:spPr>
            <a:xfrm>
              <a:off x="7713513" y="1928802"/>
              <a:ext cx="1438299" cy="428628"/>
            </a:xfrm>
            <a:prstGeom prst="rect">
              <a:avLst/>
            </a:prstGeom>
            <a:solidFill>
              <a:srgbClr val="D6450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41" name="TextBox 40"/>
          <p:cNvSpPr txBox="1"/>
          <p:nvPr/>
        </p:nvSpPr>
        <p:spPr>
          <a:xfrm>
            <a:off x="1403648" y="1573637"/>
            <a:ext cx="7344816" cy="3416320"/>
          </a:xfrm>
          <a:prstGeom prst="rect">
            <a:avLst/>
          </a:prstGeom>
          <a:noFill/>
        </p:spPr>
        <p:txBody>
          <a:bodyPr wrap="square" rtlCol="0">
            <a:spAutoFit/>
          </a:bodyPr>
          <a:lstStyle/>
          <a:p>
            <a:r>
              <a:rPr lang="en-US" dirty="0" smtClean="0"/>
              <a:t>Modern and high quality VET cannot be delivered by any organization working in isolation </a:t>
            </a:r>
          </a:p>
          <a:p>
            <a:endParaRPr lang="en-US" dirty="0" smtClean="0"/>
          </a:p>
          <a:p>
            <a:r>
              <a:rPr lang="en-US" dirty="0" smtClean="0"/>
              <a:t>The overall responsibility of the VET Center is to  </a:t>
            </a:r>
            <a:r>
              <a:rPr lang="en-US" u="sng" dirty="0" smtClean="0"/>
              <a:t>align and integrate the interests in VET</a:t>
            </a:r>
            <a:r>
              <a:rPr lang="en-US" dirty="0" smtClean="0"/>
              <a:t> of a diverse group of stakeholders</a:t>
            </a:r>
          </a:p>
          <a:p>
            <a:endParaRPr lang="en-US" dirty="0" smtClean="0"/>
          </a:p>
          <a:p>
            <a:r>
              <a:rPr lang="en-US" dirty="0" smtClean="0"/>
              <a:t>The Center coordinates the cooperation with the international institutions and organizations in the field of vocational education and training</a:t>
            </a:r>
          </a:p>
          <a:p>
            <a:endParaRPr lang="en-US" dirty="0" smtClean="0"/>
          </a:p>
          <a:p>
            <a:r>
              <a:rPr lang="en-US" dirty="0" smtClean="0"/>
              <a:t>On of the most important requirements of the VET Center is to develop and practice the highest standards of collaboration and </a:t>
            </a:r>
            <a:r>
              <a:rPr lang="en-US" u="sng" dirty="0" smtClean="0"/>
              <a:t>partnership </a:t>
            </a:r>
            <a:endParaRPr lang="en-US" u="sng" dirty="0"/>
          </a:p>
        </p:txBody>
      </p:sp>
      <p:grpSp>
        <p:nvGrpSpPr>
          <p:cNvPr id="42" name="Group 8"/>
          <p:cNvGrpSpPr>
            <a:grpSpLocks/>
          </p:cNvGrpSpPr>
          <p:nvPr/>
        </p:nvGrpSpPr>
        <p:grpSpPr bwMode="auto">
          <a:xfrm rot="-5400000">
            <a:off x="936452" y="3464148"/>
            <a:ext cx="320675" cy="106363"/>
            <a:chOff x="2928926" y="1928802"/>
            <a:chExt cx="5929354" cy="428628"/>
          </a:xfrm>
        </p:grpSpPr>
        <p:sp>
          <p:nvSpPr>
            <p:cNvPr id="43" name="Rectangle 42"/>
            <p:cNvSpPr/>
            <p:nvPr/>
          </p:nvSpPr>
          <p:spPr>
            <a:xfrm>
              <a:off x="3222468" y="1928804"/>
              <a:ext cx="1438318" cy="428628"/>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chemeClr val="tx1"/>
                </a:solidFill>
              </a:endParaRPr>
            </a:p>
          </p:txBody>
        </p:sp>
        <p:sp>
          <p:nvSpPr>
            <p:cNvPr id="44" name="Rectangle 43"/>
            <p:cNvSpPr/>
            <p:nvPr/>
          </p:nvSpPr>
          <p:spPr>
            <a:xfrm>
              <a:off x="4719483" y="1928802"/>
              <a:ext cx="1438299" cy="428628"/>
            </a:xfrm>
            <a:prstGeom prst="rect">
              <a:avLst/>
            </a:prstGeom>
            <a:solidFill>
              <a:srgbClr val="6E70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5" name="Rectangle 44"/>
            <p:cNvSpPr/>
            <p:nvPr/>
          </p:nvSpPr>
          <p:spPr>
            <a:xfrm>
              <a:off x="6216498" y="1928804"/>
              <a:ext cx="1438318" cy="428628"/>
            </a:xfrm>
            <a:prstGeom prst="rect">
              <a:avLst/>
            </a:prstGeom>
            <a:solidFill>
              <a:srgbClr val="EDE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6" name="Rectangle 45"/>
            <p:cNvSpPr/>
            <p:nvPr/>
          </p:nvSpPr>
          <p:spPr>
            <a:xfrm>
              <a:off x="7713513" y="1928802"/>
              <a:ext cx="1438299" cy="428628"/>
            </a:xfrm>
            <a:prstGeom prst="rect">
              <a:avLst/>
            </a:prstGeom>
            <a:solidFill>
              <a:srgbClr val="D6450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24" name="Group 8"/>
          <p:cNvGrpSpPr>
            <a:grpSpLocks/>
          </p:cNvGrpSpPr>
          <p:nvPr/>
        </p:nvGrpSpPr>
        <p:grpSpPr bwMode="auto">
          <a:xfrm rot="-5400000">
            <a:off x="936452" y="4583633"/>
            <a:ext cx="320675" cy="106363"/>
            <a:chOff x="2928926" y="1928802"/>
            <a:chExt cx="5929354" cy="428628"/>
          </a:xfrm>
        </p:grpSpPr>
        <p:sp>
          <p:nvSpPr>
            <p:cNvPr id="26" name="Rectangle 25"/>
            <p:cNvSpPr/>
            <p:nvPr/>
          </p:nvSpPr>
          <p:spPr>
            <a:xfrm>
              <a:off x="3222468" y="1928804"/>
              <a:ext cx="1438318" cy="428628"/>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chemeClr val="tx1"/>
                </a:solidFill>
              </a:endParaRPr>
            </a:p>
          </p:txBody>
        </p:sp>
        <p:sp>
          <p:nvSpPr>
            <p:cNvPr id="31" name="Rectangle 30"/>
            <p:cNvSpPr/>
            <p:nvPr/>
          </p:nvSpPr>
          <p:spPr>
            <a:xfrm>
              <a:off x="4719483" y="1928802"/>
              <a:ext cx="1438299" cy="428628"/>
            </a:xfrm>
            <a:prstGeom prst="rect">
              <a:avLst/>
            </a:prstGeom>
            <a:solidFill>
              <a:srgbClr val="6E70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2" name="Rectangle 31"/>
            <p:cNvSpPr/>
            <p:nvPr/>
          </p:nvSpPr>
          <p:spPr>
            <a:xfrm>
              <a:off x="6216498" y="1928804"/>
              <a:ext cx="1438318" cy="428628"/>
            </a:xfrm>
            <a:prstGeom prst="rect">
              <a:avLst/>
            </a:prstGeom>
            <a:solidFill>
              <a:srgbClr val="EDE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3" name="Rectangle 32"/>
            <p:cNvSpPr/>
            <p:nvPr/>
          </p:nvSpPr>
          <p:spPr>
            <a:xfrm>
              <a:off x="7713513" y="1928802"/>
              <a:ext cx="1438299" cy="428628"/>
            </a:xfrm>
            <a:prstGeom prst="rect">
              <a:avLst/>
            </a:prstGeom>
            <a:solidFill>
              <a:srgbClr val="D6450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285750"/>
            <a:ext cx="4643438" cy="428625"/>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chemeClr val="tx1"/>
              </a:solidFill>
            </a:endParaRPr>
          </a:p>
        </p:txBody>
      </p:sp>
      <p:sp>
        <p:nvSpPr>
          <p:cNvPr id="4099" name="TextBox 1"/>
          <p:cNvSpPr txBox="1">
            <a:spLocks noChangeArrowheads="1"/>
          </p:cNvSpPr>
          <p:nvPr/>
        </p:nvSpPr>
        <p:spPr bwMode="auto">
          <a:xfrm>
            <a:off x="144016" y="260648"/>
            <a:ext cx="4644008" cy="461665"/>
          </a:xfrm>
          <a:prstGeom prst="rect">
            <a:avLst/>
          </a:prstGeom>
          <a:noFill/>
          <a:ln w="9525">
            <a:noFill/>
            <a:miter lim="800000"/>
            <a:headEnd/>
            <a:tailEnd/>
          </a:ln>
        </p:spPr>
        <p:txBody>
          <a:bodyPr wrap="square">
            <a:spAutoFit/>
          </a:bodyPr>
          <a:lstStyle/>
          <a:p>
            <a:r>
              <a:rPr lang="en-US" sz="2400" dirty="0" smtClean="0">
                <a:latin typeface="Calibri" pitchFamily="34" charset="0"/>
              </a:rPr>
              <a:t>Types of Partnership Working  </a:t>
            </a:r>
            <a:endParaRPr lang="mk-MK" sz="2400" b="1" baseline="30000" dirty="0">
              <a:latin typeface="Calibri" pitchFamily="34" charset="0"/>
            </a:endParaRPr>
          </a:p>
        </p:txBody>
      </p:sp>
      <p:sp>
        <p:nvSpPr>
          <p:cNvPr id="5" name="Rectangle 4"/>
          <p:cNvSpPr/>
          <p:nvPr/>
        </p:nvSpPr>
        <p:spPr>
          <a:xfrm>
            <a:off x="4714875" y="285750"/>
            <a:ext cx="1428750" cy="428625"/>
          </a:xfrm>
          <a:prstGeom prst="rect">
            <a:avLst/>
          </a:prstGeom>
          <a:solidFill>
            <a:srgbClr val="6E70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6215063" y="285750"/>
            <a:ext cx="1428750" cy="428625"/>
          </a:xfrm>
          <a:prstGeom prst="rect">
            <a:avLst/>
          </a:prstGeom>
          <a:solidFill>
            <a:srgbClr val="EDE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a:xfrm>
            <a:off x="7715250" y="285750"/>
            <a:ext cx="1428750" cy="428625"/>
          </a:xfrm>
          <a:prstGeom prst="rect">
            <a:avLst/>
          </a:prstGeom>
          <a:solidFill>
            <a:srgbClr val="D6450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2" name="Group 16"/>
          <p:cNvGrpSpPr>
            <a:grpSpLocks/>
          </p:cNvGrpSpPr>
          <p:nvPr/>
        </p:nvGrpSpPr>
        <p:grpSpPr bwMode="auto">
          <a:xfrm rot="-5400000">
            <a:off x="216372" y="1305649"/>
            <a:ext cx="320675" cy="106363"/>
            <a:chOff x="2928926" y="1928802"/>
            <a:chExt cx="5929354" cy="428628"/>
          </a:xfrm>
        </p:grpSpPr>
        <p:sp>
          <p:nvSpPr>
            <p:cNvPr id="13" name="Rectangle 12"/>
            <p:cNvSpPr/>
            <p:nvPr/>
          </p:nvSpPr>
          <p:spPr>
            <a:xfrm>
              <a:off x="3222468" y="1928804"/>
              <a:ext cx="1438318" cy="428628"/>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chemeClr val="tx1"/>
                </a:solidFill>
              </a:endParaRPr>
            </a:p>
          </p:txBody>
        </p:sp>
        <p:sp>
          <p:nvSpPr>
            <p:cNvPr id="14" name="Rectangle 13"/>
            <p:cNvSpPr/>
            <p:nvPr/>
          </p:nvSpPr>
          <p:spPr>
            <a:xfrm>
              <a:off x="4719483" y="1928802"/>
              <a:ext cx="1438299" cy="428628"/>
            </a:xfrm>
            <a:prstGeom prst="rect">
              <a:avLst/>
            </a:prstGeom>
            <a:solidFill>
              <a:srgbClr val="6E70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Rectangle 14"/>
            <p:cNvSpPr/>
            <p:nvPr/>
          </p:nvSpPr>
          <p:spPr>
            <a:xfrm>
              <a:off x="6216498" y="1928804"/>
              <a:ext cx="1438318" cy="428628"/>
            </a:xfrm>
            <a:prstGeom prst="rect">
              <a:avLst/>
            </a:prstGeom>
            <a:solidFill>
              <a:srgbClr val="EDE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6" name="Rectangle 15"/>
            <p:cNvSpPr/>
            <p:nvPr/>
          </p:nvSpPr>
          <p:spPr>
            <a:xfrm>
              <a:off x="7713513" y="1928802"/>
              <a:ext cx="1438299" cy="428628"/>
            </a:xfrm>
            <a:prstGeom prst="rect">
              <a:avLst/>
            </a:prstGeom>
            <a:solidFill>
              <a:srgbClr val="D6450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3" name="Group 17"/>
          <p:cNvGrpSpPr>
            <a:grpSpLocks/>
          </p:cNvGrpSpPr>
          <p:nvPr/>
        </p:nvGrpSpPr>
        <p:grpSpPr bwMode="auto">
          <a:xfrm rot="-5400000">
            <a:off x="216372" y="2301443"/>
            <a:ext cx="320675" cy="106363"/>
            <a:chOff x="2928926" y="1928802"/>
            <a:chExt cx="5929354" cy="428628"/>
          </a:xfrm>
        </p:grpSpPr>
        <p:sp>
          <p:nvSpPr>
            <p:cNvPr id="19" name="Rectangle 18"/>
            <p:cNvSpPr/>
            <p:nvPr/>
          </p:nvSpPr>
          <p:spPr>
            <a:xfrm>
              <a:off x="3222468" y="1928804"/>
              <a:ext cx="1438318" cy="428628"/>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chemeClr val="tx1"/>
                </a:solidFill>
              </a:endParaRPr>
            </a:p>
          </p:txBody>
        </p:sp>
        <p:sp>
          <p:nvSpPr>
            <p:cNvPr id="20" name="Rectangle 19"/>
            <p:cNvSpPr/>
            <p:nvPr/>
          </p:nvSpPr>
          <p:spPr>
            <a:xfrm>
              <a:off x="4719483" y="1928802"/>
              <a:ext cx="1438299" cy="428628"/>
            </a:xfrm>
            <a:prstGeom prst="rect">
              <a:avLst/>
            </a:prstGeom>
            <a:solidFill>
              <a:srgbClr val="6E70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1" name="Rectangle 20"/>
            <p:cNvSpPr/>
            <p:nvPr/>
          </p:nvSpPr>
          <p:spPr>
            <a:xfrm>
              <a:off x="6216498" y="1928804"/>
              <a:ext cx="1438318" cy="428628"/>
            </a:xfrm>
            <a:prstGeom prst="rect">
              <a:avLst/>
            </a:prstGeom>
            <a:solidFill>
              <a:srgbClr val="EDE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2" name="Rectangle 21"/>
            <p:cNvSpPr/>
            <p:nvPr/>
          </p:nvSpPr>
          <p:spPr>
            <a:xfrm>
              <a:off x="7713513" y="1928802"/>
              <a:ext cx="1438299" cy="428628"/>
            </a:xfrm>
            <a:prstGeom prst="rect">
              <a:avLst/>
            </a:prstGeom>
            <a:solidFill>
              <a:srgbClr val="D6450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cxnSp>
        <p:nvCxnSpPr>
          <p:cNvPr id="23" name="Straight Connector 22"/>
          <p:cNvCxnSpPr/>
          <p:nvPr/>
        </p:nvCxnSpPr>
        <p:spPr>
          <a:xfrm>
            <a:off x="642938" y="6572250"/>
            <a:ext cx="6215062" cy="0"/>
          </a:xfrm>
          <a:prstGeom prst="line">
            <a:avLst/>
          </a:prstGeom>
          <a:ln>
            <a:solidFill>
              <a:srgbClr val="070505"/>
            </a:solidFill>
          </a:ln>
        </p:spPr>
        <p:style>
          <a:lnRef idx="1">
            <a:schemeClr val="accent1"/>
          </a:lnRef>
          <a:fillRef idx="0">
            <a:schemeClr val="accent1"/>
          </a:fillRef>
          <a:effectRef idx="0">
            <a:schemeClr val="accent1"/>
          </a:effectRef>
          <a:fontRef idx="minor">
            <a:schemeClr val="tx1"/>
          </a:fontRef>
        </p:style>
      </p:cxnSp>
      <p:sp>
        <p:nvSpPr>
          <p:cNvPr id="24" name="TextBox 22"/>
          <p:cNvSpPr txBox="1">
            <a:spLocks noChangeArrowheads="1"/>
          </p:cNvSpPr>
          <p:nvPr/>
        </p:nvSpPr>
        <p:spPr bwMode="auto">
          <a:xfrm>
            <a:off x="6786563" y="6453336"/>
            <a:ext cx="2000250" cy="246221"/>
          </a:xfrm>
          <a:prstGeom prst="rect">
            <a:avLst/>
          </a:prstGeom>
          <a:noFill/>
          <a:ln w="9525">
            <a:noFill/>
            <a:miter lim="800000"/>
            <a:headEnd/>
            <a:tailEnd/>
          </a:ln>
        </p:spPr>
        <p:txBody>
          <a:bodyPr>
            <a:spAutoFit/>
          </a:bodyPr>
          <a:lstStyle/>
          <a:p>
            <a:pPr algn="r"/>
            <a:r>
              <a:rPr lang="en-US" sz="1500" i="1" baseline="30000" dirty="0" smtClean="0">
                <a:latin typeface="Calibri" pitchFamily="34" charset="0"/>
              </a:rPr>
              <a:t>Social Partnership in Macedonia</a:t>
            </a:r>
            <a:endParaRPr lang="mk-MK" sz="1500" i="1" baseline="30000" dirty="0">
              <a:latin typeface="Calibri" pitchFamily="34" charset="0"/>
            </a:endParaRPr>
          </a:p>
        </p:txBody>
      </p:sp>
      <p:sp>
        <p:nvSpPr>
          <p:cNvPr id="26" name="TextBox 25"/>
          <p:cNvSpPr txBox="1"/>
          <p:nvPr/>
        </p:nvSpPr>
        <p:spPr>
          <a:xfrm>
            <a:off x="539552" y="1054477"/>
            <a:ext cx="8136904" cy="646331"/>
          </a:xfrm>
          <a:prstGeom prst="rect">
            <a:avLst/>
          </a:prstGeom>
          <a:noFill/>
        </p:spPr>
        <p:txBody>
          <a:bodyPr wrap="square" rtlCol="0">
            <a:spAutoFit/>
          </a:bodyPr>
          <a:lstStyle/>
          <a:p>
            <a:r>
              <a:rPr lang="en-US" b="1" dirty="0" smtClean="0"/>
              <a:t>Operational partnership – </a:t>
            </a:r>
            <a:r>
              <a:rPr lang="en-US" dirty="0" smtClean="0"/>
              <a:t>activities carried out in working groups that are largely task oriented (development of plans, programs, assessment tests etc.)    </a:t>
            </a:r>
            <a:endParaRPr lang="en-US" dirty="0"/>
          </a:p>
        </p:txBody>
      </p:sp>
      <p:sp>
        <p:nvSpPr>
          <p:cNvPr id="29" name="TextBox 28"/>
          <p:cNvSpPr txBox="1"/>
          <p:nvPr/>
        </p:nvSpPr>
        <p:spPr>
          <a:xfrm>
            <a:off x="539552" y="2084655"/>
            <a:ext cx="7920880" cy="1200329"/>
          </a:xfrm>
          <a:prstGeom prst="rect">
            <a:avLst/>
          </a:prstGeom>
          <a:noFill/>
        </p:spPr>
        <p:txBody>
          <a:bodyPr wrap="square" rtlCol="0">
            <a:spAutoFit/>
          </a:bodyPr>
          <a:lstStyle/>
          <a:p>
            <a:r>
              <a:rPr lang="en-US" b="1" dirty="0" smtClean="0"/>
              <a:t>Strategic partnership </a:t>
            </a:r>
            <a:r>
              <a:rPr lang="en-US" dirty="0" smtClean="0"/>
              <a:t>– developing the strategic aspects of VET provision in Macedonia (VET Center and Association of the Local Self Government Units ensuring relevance of profiles to the economic developments needs of the municipalities)</a:t>
            </a:r>
            <a:endParaRPr lang="en-US" dirty="0"/>
          </a:p>
        </p:txBody>
      </p:sp>
      <p:sp>
        <p:nvSpPr>
          <p:cNvPr id="30" name="TextBox 29"/>
          <p:cNvSpPr txBox="1"/>
          <p:nvPr/>
        </p:nvSpPr>
        <p:spPr>
          <a:xfrm>
            <a:off x="539552" y="3524815"/>
            <a:ext cx="7920880" cy="1200329"/>
          </a:xfrm>
          <a:prstGeom prst="rect">
            <a:avLst/>
          </a:prstGeom>
          <a:noFill/>
        </p:spPr>
        <p:txBody>
          <a:bodyPr wrap="square" rtlCol="0">
            <a:spAutoFit/>
          </a:bodyPr>
          <a:lstStyle/>
          <a:p>
            <a:r>
              <a:rPr lang="en-US" b="1" dirty="0" smtClean="0"/>
              <a:t>Social partnership:</a:t>
            </a:r>
            <a:r>
              <a:rPr lang="en-US" dirty="0" smtClean="0"/>
              <a:t> collaboration between the representatives of the state, the employers and the workforce to achieve particular objective (occupational standards, tailored made programs which enable skills needs to be met)</a:t>
            </a:r>
            <a:endParaRPr lang="en-US" dirty="0"/>
          </a:p>
        </p:txBody>
      </p:sp>
      <p:grpSp>
        <p:nvGrpSpPr>
          <p:cNvPr id="31" name="Group 17"/>
          <p:cNvGrpSpPr>
            <a:grpSpLocks/>
          </p:cNvGrpSpPr>
          <p:nvPr/>
        </p:nvGrpSpPr>
        <p:grpSpPr bwMode="auto">
          <a:xfrm rot="-5400000">
            <a:off x="216372" y="3775987"/>
            <a:ext cx="320675" cy="106363"/>
            <a:chOff x="2928926" y="1928802"/>
            <a:chExt cx="5929354" cy="428628"/>
          </a:xfrm>
        </p:grpSpPr>
        <p:sp>
          <p:nvSpPr>
            <p:cNvPr id="32" name="Rectangle 31"/>
            <p:cNvSpPr/>
            <p:nvPr/>
          </p:nvSpPr>
          <p:spPr>
            <a:xfrm>
              <a:off x="3222468" y="1928804"/>
              <a:ext cx="1438318" cy="428628"/>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chemeClr val="tx1"/>
                </a:solidFill>
              </a:endParaRPr>
            </a:p>
          </p:txBody>
        </p:sp>
        <p:sp>
          <p:nvSpPr>
            <p:cNvPr id="33" name="Rectangle 32"/>
            <p:cNvSpPr/>
            <p:nvPr/>
          </p:nvSpPr>
          <p:spPr>
            <a:xfrm>
              <a:off x="4719483" y="1928802"/>
              <a:ext cx="1438299" cy="428628"/>
            </a:xfrm>
            <a:prstGeom prst="rect">
              <a:avLst/>
            </a:prstGeom>
            <a:solidFill>
              <a:srgbClr val="6E70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4" name="Rectangle 33"/>
            <p:cNvSpPr/>
            <p:nvPr/>
          </p:nvSpPr>
          <p:spPr>
            <a:xfrm>
              <a:off x="6216498" y="1928804"/>
              <a:ext cx="1438318" cy="428628"/>
            </a:xfrm>
            <a:prstGeom prst="rect">
              <a:avLst/>
            </a:prstGeom>
            <a:solidFill>
              <a:srgbClr val="EDE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5" name="Rectangle 34"/>
            <p:cNvSpPr/>
            <p:nvPr/>
          </p:nvSpPr>
          <p:spPr>
            <a:xfrm>
              <a:off x="7713513" y="1928802"/>
              <a:ext cx="1438299" cy="428628"/>
            </a:xfrm>
            <a:prstGeom prst="rect">
              <a:avLst/>
            </a:prstGeom>
            <a:solidFill>
              <a:srgbClr val="D6450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36" name="TextBox 35"/>
          <p:cNvSpPr txBox="1"/>
          <p:nvPr/>
        </p:nvSpPr>
        <p:spPr>
          <a:xfrm>
            <a:off x="539552" y="5013176"/>
            <a:ext cx="7920880" cy="923330"/>
          </a:xfrm>
          <a:prstGeom prst="rect">
            <a:avLst/>
          </a:prstGeom>
          <a:noFill/>
        </p:spPr>
        <p:txBody>
          <a:bodyPr wrap="square" rtlCol="0">
            <a:spAutoFit/>
          </a:bodyPr>
          <a:lstStyle/>
          <a:p>
            <a:r>
              <a:rPr lang="en-US" b="1" dirty="0" smtClean="0"/>
              <a:t>Regional and international partnership: </a:t>
            </a:r>
            <a:r>
              <a:rPr lang="en-US" dirty="0" smtClean="0"/>
              <a:t>developing relationships with EU institutions and other similar institutions (cooperation with VET Centers in the region and wider)</a:t>
            </a:r>
            <a:endParaRPr lang="en-US" dirty="0"/>
          </a:p>
        </p:txBody>
      </p:sp>
      <p:grpSp>
        <p:nvGrpSpPr>
          <p:cNvPr id="37" name="Group 17"/>
          <p:cNvGrpSpPr>
            <a:grpSpLocks/>
          </p:cNvGrpSpPr>
          <p:nvPr/>
        </p:nvGrpSpPr>
        <p:grpSpPr bwMode="auto">
          <a:xfrm rot="-5400000">
            <a:off x="216372" y="5240541"/>
            <a:ext cx="320675" cy="106363"/>
            <a:chOff x="2928926" y="1928802"/>
            <a:chExt cx="5929354" cy="428628"/>
          </a:xfrm>
        </p:grpSpPr>
        <p:sp>
          <p:nvSpPr>
            <p:cNvPr id="38" name="Rectangle 37"/>
            <p:cNvSpPr/>
            <p:nvPr/>
          </p:nvSpPr>
          <p:spPr>
            <a:xfrm>
              <a:off x="3222468" y="1928804"/>
              <a:ext cx="1438318" cy="428628"/>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chemeClr val="tx1"/>
                </a:solidFill>
              </a:endParaRPr>
            </a:p>
          </p:txBody>
        </p:sp>
        <p:sp>
          <p:nvSpPr>
            <p:cNvPr id="39" name="Rectangle 38"/>
            <p:cNvSpPr/>
            <p:nvPr/>
          </p:nvSpPr>
          <p:spPr>
            <a:xfrm>
              <a:off x="4719483" y="1928802"/>
              <a:ext cx="1438299" cy="428628"/>
            </a:xfrm>
            <a:prstGeom prst="rect">
              <a:avLst/>
            </a:prstGeom>
            <a:solidFill>
              <a:srgbClr val="6E70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0" name="Rectangle 39"/>
            <p:cNvSpPr/>
            <p:nvPr/>
          </p:nvSpPr>
          <p:spPr>
            <a:xfrm>
              <a:off x="6216498" y="1928804"/>
              <a:ext cx="1438318" cy="428628"/>
            </a:xfrm>
            <a:prstGeom prst="rect">
              <a:avLst/>
            </a:prstGeom>
            <a:solidFill>
              <a:srgbClr val="EDE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1" name="Rectangle 40"/>
            <p:cNvSpPr/>
            <p:nvPr/>
          </p:nvSpPr>
          <p:spPr>
            <a:xfrm>
              <a:off x="7713513" y="1928802"/>
              <a:ext cx="1438299" cy="428628"/>
            </a:xfrm>
            <a:prstGeom prst="rect">
              <a:avLst/>
            </a:prstGeom>
            <a:solidFill>
              <a:srgbClr val="D6450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16632"/>
            <a:ext cx="5076056" cy="432048"/>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b="1" dirty="0" smtClean="0">
                <a:solidFill>
                  <a:schemeClr val="tx1"/>
                </a:solidFill>
              </a:rPr>
              <a:t>Model of Partnership Working of the VET Center </a:t>
            </a:r>
            <a:endParaRPr lang="en-US" b="1" dirty="0">
              <a:solidFill>
                <a:schemeClr val="tx1"/>
              </a:solidFill>
            </a:endParaRPr>
          </a:p>
        </p:txBody>
      </p:sp>
      <p:sp>
        <p:nvSpPr>
          <p:cNvPr id="3" name="Rectangle 2"/>
          <p:cNvSpPr/>
          <p:nvPr/>
        </p:nvSpPr>
        <p:spPr>
          <a:xfrm>
            <a:off x="5198136" y="116632"/>
            <a:ext cx="1143000" cy="428625"/>
          </a:xfrm>
          <a:prstGeom prst="rect">
            <a:avLst/>
          </a:prstGeom>
          <a:solidFill>
            <a:srgbClr val="6E70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Rectangle 3"/>
          <p:cNvSpPr/>
          <p:nvPr/>
        </p:nvSpPr>
        <p:spPr>
          <a:xfrm>
            <a:off x="6407616" y="116632"/>
            <a:ext cx="1188720" cy="428625"/>
          </a:xfrm>
          <a:prstGeom prst="rect">
            <a:avLst/>
          </a:prstGeom>
          <a:solidFill>
            <a:srgbClr val="EDE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a:xfrm>
            <a:off x="7643813" y="116632"/>
            <a:ext cx="1188720" cy="428625"/>
          </a:xfrm>
          <a:prstGeom prst="rect">
            <a:avLst/>
          </a:prstGeom>
          <a:solidFill>
            <a:srgbClr val="D6450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13" name="Straight Connector 12"/>
          <p:cNvCxnSpPr/>
          <p:nvPr/>
        </p:nvCxnSpPr>
        <p:spPr>
          <a:xfrm>
            <a:off x="642938" y="6572250"/>
            <a:ext cx="6215062" cy="0"/>
          </a:xfrm>
          <a:prstGeom prst="line">
            <a:avLst/>
          </a:prstGeom>
          <a:ln>
            <a:solidFill>
              <a:srgbClr val="070505"/>
            </a:solidFill>
          </a:ln>
        </p:spPr>
        <p:style>
          <a:lnRef idx="1">
            <a:schemeClr val="accent1"/>
          </a:lnRef>
          <a:fillRef idx="0">
            <a:schemeClr val="accent1"/>
          </a:fillRef>
          <a:effectRef idx="0">
            <a:schemeClr val="accent1"/>
          </a:effectRef>
          <a:fontRef idx="minor">
            <a:schemeClr val="tx1"/>
          </a:fontRef>
        </p:style>
      </p:cxnSp>
      <p:sp>
        <p:nvSpPr>
          <p:cNvPr id="9229" name="TextBox 22"/>
          <p:cNvSpPr txBox="1">
            <a:spLocks noChangeArrowheads="1"/>
          </p:cNvSpPr>
          <p:nvPr/>
        </p:nvSpPr>
        <p:spPr bwMode="auto">
          <a:xfrm>
            <a:off x="6786563" y="6500813"/>
            <a:ext cx="2000250" cy="246062"/>
          </a:xfrm>
          <a:prstGeom prst="rect">
            <a:avLst/>
          </a:prstGeom>
          <a:noFill/>
          <a:ln w="9525">
            <a:noFill/>
            <a:miter lim="800000"/>
            <a:headEnd/>
            <a:tailEnd/>
          </a:ln>
        </p:spPr>
        <p:txBody>
          <a:bodyPr>
            <a:spAutoFit/>
          </a:bodyPr>
          <a:lstStyle/>
          <a:p>
            <a:pPr algn="r"/>
            <a:r>
              <a:rPr lang="mk-MK" sz="1500" i="1" baseline="30000">
                <a:latin typeface="Calibri" pitchFamily="34" charset="0"/>
              </a:rPr>
              <a:t>Развој на партнерско работење</a:t>
            </a:r>
          </a:p>
        </p:txBody>
      </p:sp>
      <p:pic>
        <p:nvPicPr>
          <p:cNvPr id="15" name="Picture 14" descr="strategic partnership diagram.jpg"/>
          <p:cNvPicPr>
            <a:picLocks noChangeAspect="1"/>
          </p:cNvPicPr>
          <p:nvPr/>
        </p:nvPicPr>
        <p:blipFill>
          <a:blip r:embed="rId2" cstate="print"/>
          <a:stretch>
            <a:fillRect/>
          </a:stretch>
        </p:blipFill>
        <p:spPr>
          <a:xfrm>
            <a:off x="288032" y="750543"/>
            <a:ext cx="8604448" cy="5918817"/>
          </a:xfrm>
          <a:prstGeom prst="rect">
            <a:avLst/>
          </a:prstGeom>
        </p:spPr>
      </p:pic>
      <p:sp>
        <p:nvSpPr>
          <p:cNvPr id="16" name="TextBox 15"/>
          <p:cNvSpPr txBox="1"/>
          <p:nvPr/>
        </p:nvSpPr>
        <p:spPr>
          <a:xfrm>
            <a:off x="6660232" y="4797152"/>
            <a:ext cx="1296144" cy="215444"/>
          </a:xfrm>
          <a:prstGeom prst="rect">
            <a:avLst/>
          </a:prstGeom>
          <a:solidFill>
            <a:srgbClr val="C0C0C0">
              <a:alpha val="97255"/>
            </a:srgbClr>
          </a:solidFill>
        </p:spPr>
        <p:txBody>
          <a:bodyPr wrap="square" rtlCol="0">
            <a:spAutoFit/>
          </a:bodyPr>
          <a:lstStyle/>
          <a:p>
            <a:r>
              <a:rPr lang="en-US" sz="800" b="1" dirty="0" smtClean="0">
                <a:solidFill>
                  <a:schemeClr val="tx1">
                    <a:lumMod val="65000"/>
                    <a:lumOff val="35000"/>
                  </a:schemeClr>
                </a:solidFill>
              </a:rPr>
              <a:t>Professional partners</a:t>
            </a:r>
            <a:endParaRPr lang="en-US" sz="700" b="1" dirty="0">
              <a:solidFill>
                <a:schemeClr val="tx1">
                  <a:lumMod val="65000"/>
                  <a:lumOff val="35000"/>
                </a:schemeClr>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285750"/>
            <a:ext cx="4643438" cy="428625"/>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chemeClr val="tx1"/>
              </a:solidFill>
            </a:endParaRPr>
          </a:p>
        </p:txBody>
      </p:sp>
      <p:sp>
        <p:nvSpPr>
          <p:cNvPr id="4099" name="TextBox 1"/>
          <p:cNvSpPr txBox="1">
            <a:spLocks noChangeArrowheads="1"/>
          </p:cNvSpPr>
          <p:nvPr/>
        </p:nvSpPr>
        <p:spPr bwMode="auto">
          <a:xfrm>
            <a:off x="179512" y="260648"/>
            <a:ext cx="4286250" cy="461665"/>
          </a:xfrm>
          <a:prstGeom prst="rect">
            <a:avLst/>
          </a:prstGeom>
          <a:noFill/>
          <a:ln w="9525">
            <a:noFill/>
            <a:miter lim="800000"/>
            <a:headEnd/>
            <a:tailEnd/>
          </a:ln>
        </p:spPr>
        <p:txBody>
          <a:bodyPr>
            <a:spAutoFit/>
          </a:bodyPr>
          <a:lstStyle/>
          <a:p>
            <a:r>
              <a:rPr lang="en-US" sz="2400" b="1" dirty="0" smtClean="0">
                <a:latin typeface="Calibri" pitchFamily="34" charset="0"/>
              </a:rPr>
              <a:t>Social Partners in Macedonia     </a:t>
            </a:r>
            <a:endParaRPr lang="mk-MK" sz="2400" b="1" baseline="30000" dirty="0">
              <a:latin typeface="Calibri" pitchFamily="34" charset="0"/>
            </a:endParaRPr>
          </a:p>
        </p:txBody>
      </p:sp>
      <p:sp>
        <p:nvSpPr>
          <p:cNvPr id="5" name="Rectangle 4"/>
          <p:cNvSpPr/>
          <p:nvPr/>
        </p:nvSpPr>
        <p:spPr>
          <a:xfrm>
            <a:off x="4714875" y="285750"/>
            <a:ext cx="1428750" cy="428625"/>
          </a:xfrm>
          <a:prstGeom prst="rect">
            <a:avLst/>
          </a:prstGeom>
          <a:solidFill>
            <a:srgbClr val="6E70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6215063" y="285750"/>
            <a:ext cx="1428750" cy="428625"/>
          </a:xfrm>
          <a:prstGeom prst="rect">
            <a:avLst/>
          </a:prstGeom>
          <a:solidFill>
            <a:srgbClr val="EDE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a:xfrm>
            <a:off x="7715250" y="285750"/>
            <a:ext cx="1428750" cy="428625"/>
          </a:xfrm>
          <a:prstGeom prst="rect">
            <a:avLst/>
          </a:prstGeom>
          <a:solidFill>
            <a:srgbClr val="D6450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4104" name="Group 16"/>
          <p:cNvGrpSpPr>
            <a:grpSpLocks/>
          </p:cNvGrpSpPr>
          <p:nvPr/>
        </p:nvGrpSpPr>
        <p:grpSpPr bwMode="auto">
          <a:xfrm rot="-5400000">
            <a:off x="216372" y="1159892"/>
            <a:ext cx="320675" cy="106363"/>
            <a:chOff x="2928926" y="1928802"/>
            <a:chExt cx="5929354" cy="428628"/>
          </a:xfrm>
        </p:grpSpPr>
        <p:sp>
          <p:nvSpPr>
            <p:cNvPr id="13" name="Rectangle 12"/>
            <p:cNvSpPr/>
            <p:nvPr/>
          </p:nvSpPr>
          <p:spPr>
            <a:xfrm>
              <a:off x="3222468" y="1928804"/>
              <a:ext cx="1438318" cy="428628"/>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chemeClr val="tx1"/>
                </a:solidFill>
              </a:endParaRPr>
            </a:p>
          </p:txBody>
        </p:sp>
        <p:sp>
          <p:nvSpPr>
            <p:cNvPr id="14" name="Rectangle 13"/>
            <p:cNvSpPr/>
            <p:nvPr/>
          </p:nvSpPr>
          <p:spPr>
            <a:xfrm>
              <a:off x="4719483" y="1928802"/>
              <a:ext cx="1438299" cy="428628"/>
            </a:xfrm>
            <a:prstGeom prst="rect">
              <a:avLst/>
            </a:prstGeom>
            <a:solidFill>
              <a:srgbClr val="6E70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Rectangle 14"/>
            <p:cNvSpPr/>
            <p:nvPr/>
          </p:nvSpPr>
          <p:spPr>
            <a:xfrm>
              <a:off x="6216498" y="1928804"/>
              <a:ext cx="1438318" cy="428628"/>
            </a:xfrm>
            <a:prstGeom prst="rect">
              <a:avLst/>
            </a:prstGeom>
            <a:solidFill>
              <a:srgbClr val="EDE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6" name="Rectangle 15"/>
            <p:cNvSpPr/>
            <p:nvPr/>
          </p:nvSpPr>
          <p:spPr>
            <a:xfrm>
              <a:off x="7713513" y="1928802"/>
              <a:ext cx="1438299" cy="428628"/>
            </a:xfrm>
            <a:prstGeom prst="rect">
              <a:avLst/>
            </a:prstGeom>
            <a:solidFill>
              <a:srgbClr val="D6450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cxnSp>
        <p:nvCxnSpPr>
          <p:cNvPr id="23" name="Straight Connector 22"/>
          <p:cNvCxnSpPr/>
          <p:nvPr/>
        </p:nvCxnSpPr>
        <p:spPr>
          <a:xfrm>
            <a:off x="642938" y="6572250"/>
            <a:ext cx="6215062" cy="0"/>
          </a:xfrm>
          <a:prstGeom prst="line">
            <a:avLst/>
          </a:prstGeom>
          <a:ln>
            <a:solidFill>
              <a:srgbClr val="070505"/>
            </a:solidFill>
          </a:ln>
        </p:spPr>
        <p:style>
          <a:lnRef idx="1">
            <a:schemeClr val="accent1"/>
          </a:lnRef>
          <a:fillRef idx="0">
            <a:schemeClr val="accent1"/>
          </a:fillRef>
          <a:effectRef idx="0">
            <a:schemeClr val="accent1"/>
          </a:effectRef>
          <a:fontRef idx="minor">
            <a:schemeClr val="tx1"/>
          </a:fontRef>
        </p:style>
      </p:cxnSp>
      <p:sp>
        <p:nvSpPr>
          <p:cNvPr id="24" name="TextBox 22"/>
          <p:cNvSpPr txBox="1">
            <a:spLocks noChangeArrowheads="1"/>
          </p:cNvSpPr>
          <p:nvPr/>
        </p:nvSpPr>
        <p:spPr bwMode="auto">
          <a:xfrm>
            <a:off x="6786563" y="6453336"/>
            <a:ext cx="2000250" cy="246221"/>
          </a:xfrm>
          <a:prstGeom prst="rect">
            <a:avLst/>
          </a:prstGeom>
          <a:noFill/>
          <a:ln w="9525">
            <a:noFill/>
            <a:miter lim="800000"/>
            <a:headEnd/>
            <a:tailEnd/>
          </a:ln>
        </p:spPr>
        <p:txBody>
          <a:bodyPr>
            <a:spAutoFit/>
          </a:bodyPr>
          <a:lstStyle/>
          <a:p>
            <a:pPr algn="r"/>
            <a:r>
              <a:rPr lang="en-US" sz="1500" i="1" baseline="30000" dirty="0" smtClean="0">
                <a:latin typeface="Calibri" pitchFamily="34" charset="0"/>
              </a:rPr>
              <a:t>Social Partnership in Macedonia</a:t>
            </a:r>
            <a:endParaRPr lang="mk-MK" sz="1500" i="1" baseline="30000" dirty="0">
              <a:latin typeface="Calibri" pitchFamily="34" charset="0"/>
            </a:endParaRPr>
          </a:p>
        </p:txBody>
      </p:sp>
      <p:sp>
        <p:nvSpPr>
          <p:cNvPr id="26" name="TextBox 25"/>
          <p:cNvSpPr txBox="1"/>
          <p:nvPr/>
        </p:nvSpPr>
        <p:spPr>
          <a:xfrm>
            <a:off x="467544" y="980728"/>
            <a:ext cx="8352928" cy="1862048"/>
          </a:xfrm>
          <a:prstGeom prst="rect">
            <a:avLst/>
          </a:prstGeom>
          <a:noFill/>
        </p:spPr>
        <p:txBody>
          <a:bodyPr wrap="square" rtlCol="0">
            <a:spAutoFit/>
          </a:bodyPr>
          <a:lstStyle/>
          <a:p>
            <a:r>
              <a:rPr lang="en-US" b="1" dirty="0" smtClean="0"/>
              <a:t>Who are the social partners:</a:t>
            </a:r>
          </a:p>
          <a:p>
            <a:endParaRPr lang="en-US" sz="1200" b="1" dirty="0" smtClean="0"/>
          </a:p>
          <a:p>
            <a:r>
              <a:rPr lang="en-US" b="1" dirty="0" smtClean="0"/>
              <a:t>Social partners are associations that represent the interest of the employees and employers which in cooperation with the Government and the local self government units implement the VET system in the country. </a:t>
            </a:r>
          </a:p>
          <a:p>
            <a:endParaRPr lang="en-US" sz="900" dirty="0" smtClean="0"/>
          </a:p>
          <a:p>
            <a:pPr lvl="1" algn="r"/>
            <a:r>
              <a:rPr lang="en-US" i="1" dirty="0" smtClean="0"/>
              <a:t>Law on VET, article 2</a:t>
            </a:r>
          </a:p>
        </p:txBody>
      </p:sp>
      <p:sp>
        <p:nvSpPr>
          <p:cNvPr id="28" name="TextBox 27"/>
          <p:cNvSpPr txBox="1"/>
          <p:nvPr/>
        </p:nvSpPr>
        <p:spPr>
          <a:xfrm>
            <a:off x="611560" y="5518973"/>
            <a:ext cx="8352928" cy="646331"/>
          </a:xfrm>
          <a:prstGeom prst="rect">
            <a:avLst/>
          </a:prstGeom>
          <a:noFill/>
        </p:spPr>
        <p:txBody>
          <a:bodyPr wrap="square" rtlCol="0">
            <a:spAutoFit/>
          </a:bodyPr>
          <a:lstStyle/>
          <a:p>
            <a:r>
              <a:rPr lang="en-US" b="1" i="1" dirty="0" smtClean="0"/>
              <a:t>The above organizations are not social partners per se, but only become partners in particular context </a:t>
            </a:r>
            <a:endParaRPr lang="en-US" b="1" i="1" dirty="0"/>
          </a:p>
        </p:txBody>
      </p:sp>
      <p:sp>
        <p:nvSpPr>
          <p:cNvPr id="25" name="TextBox 24"/>
          <p:cNvSpPr txBox="1"/>
          <p:nvPr/>
        </p:nvSpPr>
        <p:spPr>
          <a:xfrm>
            <a:off x="395536" y="2924944"/>
            <a:ext cx="8568952" cy="2339102"/>
          </a:xfrm>
          <a:prstGeom prst="rect">
            <a:avLst/>
          </a:prstGeom>
          <a:noFill/>
        </p:spPr>
        <p:txBody>
          <a:bodyPr wrap="square" rtlCol="0">
            <a:spAutoFit/>
          </a:bodyPr>
          <a:lstStyle/>
          <a:p>
            <a:pPr marL="109538" indent="-109538"/>
            <a:r>
              <a:rPr lang="en-GB" dirty="0" smtClean="0"/>
              <a:t>- employers’ associations on a national level – representatives of  the employers and of business community (chambers of commerce and crafts, organization of workers, business confederation etc)</a:t>
            </a:r>
            <a:endParaRPr lang="en-US" dirty="0" smtClean="0"/>
          </a:p>
          <a:p>
            <a:endParaRPr lang="en-US" sz="1200" dirty="0" smtClean="0"/>
          </a:p>
          <a:p>
            <a:pPr>
              <a:buFontTx/>
              <a:buChar char="-"/>
            </a:pPr>
            <a:r>
              <a:rPr lang="en-US" dirty="0" smtClean="0"/>
              <a:t> </a:t>
            </a:r>
            <a:r>
              <a:rPr lang="en-GB" dirty="0" smtClean="0"/>
              <a:t>trade unions, representing the employees </a:t>
            </a:r>
            <a:endParaRPr lang="en-US" dirty="0" smtClean="0"/>
          </a:p>
          <a:p>
            <a:endParaRPr lang="en-US" sz="1200" dirty="0" smtClean="0"/>
          </a:p>
          <a:p>
            <a:pPr>
              <a:buFontTx/>
              <a:buChar char="-"/>
            </a:pPr>
            <a:r>
              <a:rPr lang="en-US" dirty="0" smtClean="0"/>
              <a:t> ministries, representing the Government</a:t>
            </a:r>
          </a:p>
          <a:p>
            <a:endParaRPr lang="en-US" sz="1200" dirty="0" smtClean="0"/>
          </a:p>
          <a:p>
            <a:pPr>
              <a:buFontTx/>
              <a:buChar char="-"/>
            </a:pPr>
            <a:r>
              <a:rPr lang="en-US" dirty="0" smtClean="0"/>
              <a:t> the association of the local self government units </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85750"/>
            <a:ext cx="4643438" cy="694978"/>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chemeClr val="tx1"/>
              </a:solidFill>
            </a:endParaRPr>
          </a:p>
        </p:txBody>
      </p:sp>
      <p:sp>
        <p:nvSpPr>
          <p:cNvPr id="5123" name="TextBox 2"/>
          <p:cNvSpPr txBox="1">
            <a:spLocks noChangeArrowheads="1"/>
          </p:cNvSpPr>
          <p:nvPr/>
        </p:nvSpPr>
        <p:spPr bwMode="auto">
          <a:xfrm>
            <a:off x="285750" y="188640"/>
            <a:ext cx="4286250" cy="830997"/>
          </a:xfrm>
          <a:prstGeom prst="rect">
            <a:avLst/>
          </a:prstGeom>
          <a:noFill/>
          <a:ln w="9525">
            <a:noFill/>
            <a:miter lim="800000"/>
            <a:headEnd/>
            <a:tailEnd/>
          </a:ln>
        </p:spPr>
        <p:txBody>
          <a:bodyPr wrap="square">
            <a:spAutoFit/>
          </a:bodyPr>
          <a:lstStyle/>
          <a:p>
            <a:r>
              <a:rPr lang="en-US" sz="2400" b="1" dirty="0" smtClean="0">
                <a:latin typeface="Calibri" pitchFamily="34" charset="0"/>
              </a:rPr>
              <a:t>Legal Framework and Institutional Arrangements  </a:t>
            </a:r>
            <a:endParaRPr lang="mk-MK" sz="2400" b="1" baseline="30000" dirty="0">
              <a:latin typeface="Calibri" pitchFamily="34" charset="0"/>
            </a:endParaRPr>
          </a:p>
        </p:txBody>
      </p:sp>
      <p:sp>
        <p:nvSpPr>
          <p:cNvPr id="4" name="Rectangle 3"/>
          <p:cNvSpPr/>
          <p:nvPr/>
        </p:nvSpPr>
        <p:spPr>
          <a:xfrm>
            <a:off x="4714875" y="285750"/>
            <a:ext cx="1428750" cy="694978"/>
          </a:xfrm>
          <a:prstGeom prst="rect">
            <a:avLst/>
          </a:prstGeom>
          <a:solidFill>
            <a:srgbClr val="6E70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a:xfrm>
            <a:off x="6215063" y="285750"/>
            <a:ext cx="1428750" cy="694978"/>
          </a:xfrm>
          <a:prstGeom prst="rect">
            <a:avLst/>
          </a:prstGeom>
          <a:solidFill>
            <a:srgbClr val="EDE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7715250" y="285750"/>
            <a:ext cx="1428750" cy="694978"/>
          </a:xfrm>
          <a:prstGeom prst="rect">
            <a:avLst/>
          </a:prstGeom>
          <a:solidFill>
            <a:srgbClr val="D6450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127" name="Rectangle 7"/>
          <p:cNvSpPr>
            <a:spLocks noChangeArrowheads="1"/>
          </p:cNvSpPr>
          <p:nvPr/>
        </p:nvSpPr>
        <p:spPr bwMode="auto">
          <a:xfrm>
            <a:off x="1214438" y="1628800"/>
            <a:ext cx="6929437" cy="5355312"/>
          </a:xfrm>
          <a:prstGeom prst="rect">
            <a:avLst/>
          </a:prstGeom>
          <a:noFill/>
          <a:ln w="9525">
            <a:noFill/>
            <a:miter lim="800000"/>
            <a:headEnd/>
            <a:tailEnd/>
          </a:ln>
        </p:spPr>
        <p:txBody>
          <a:bodyPr>
            <a:spAutoFit/>
          </a:bodyPr>
          <a:lstStyle/>
          <a:p>
            <a:r>
              <a:rPr lang="en-GB" dirty="0" smtClean="0"/>
              <a:t>Agreement for Social Partnership signed between the Government and the Federation of Trade Unions  (2003)</a:t>
            </a:r>
          </a:p>
          <a:p>
            <a:endParaRPr lang="en-GB" dirty="0" smtClean="0"/>
          </a:p>
          <a:p>
            <a:r>
              <a:rPr lang="en-GB" dirty="0" smtClean="0"/>
              <a:t>Labour Law (2005)</a:t>
            </a:r>
          </a:p>
          <a:p>
            <a:endParaRPr lang="en-GB" dirty="0" smtClean="0"/>
          </a:p>
          <a:p>
            <a:r>
              <a:rPr lang="en-GB" dirty="0" smtClean="0"/>
              <a:t>National Program for Development of Education in RM, 2005-2015</a:t>
            </a:r>
          </a:p>
          <a:p>
            <a:endParaRPr lang="en-GB" dirty="0" smtClean="0"/>
          </a:p>
          <a:p>
            <a:r>
              <a:rPr lang="en-GB" dirty="0" smtClean="0"/>
              <a:t>Law on Vocational Education and Training (2006)</a:t>
            </a:r>
            <a:endParaRPr lang="en-US" dirty="0" smtClean="0"/>
          </a:p>
          <a:p>
            <a:r>
              <a:rPr lang="en-GB" dirty="0" smtClean="0"/>
              <a:t> </a:t>
            </a:r>
            <a:endParaRPr lang="en-US" dirty="0" smtClean="0"/>
          </a:p>
          <a:p>
            <a:r>
              <a:rPr lang="en-GB" dirty="0" smtClean="0"/>
              <a:t> Social Partnership Protocol (2010)</a:t>
            </a:r>
          </a:p>
          <a:p>
            <a:pPr lvl="0"/>
            <a:endParaRPr lang="en-GB" dirty="0" smtClean="0"/>
          </a:p>
          <a:p>
            <a:pPr lvl="0"/>
            <a:r>
              <a:rPr lang="en-GB" dirty="0" smtClean="0"/>
              <a:t>Memorandum of Understanding and Cooperation (2010)</a:t>
            </a:r>
          </a:p>
          <a:p>
            <a:endParaRPr lang="en-GB" dirty="0" smtClean="0"/>
          </a:p>
          <a:p>
            <a:r>
              <a:rPr lang="en-GB" dirty="0" smtClean="0"/>
              <a:t>Partnership Framework (2010)</a:t>
            </a:r>
          </a:p>
          <a:p>
            <a:pPr lvl="0"/>
            <a:endParaRPr lang="en-GB" dirty="0" smtClean="0"/>
          </a:p>
          <a:p>
            <a:pPr lvl="0"/>
            <a:r>
              <a:rPr lang="en-GB" dirty="0" smtClean="0"/>
              <a:t>Strategy for Development of the VET Centre (2010-2015)</a:t>
            </a:r>
            <a:endParaRPr lang="en-US" dirty="0" smtClean="0"/>
          </a:p>
          <a:p>
            <a:pPr lvl="0"/>
            <a:endParaRPr lang="en-GB" dirty="0" smtClean="0"/>
          </a:p>
          <a:p>
            <a:pPr lvl="0"/>
            <a:r>
              <a:rPr lang="en-GB" dirty="0" smtClean="0"/>
              <a:t> </a:t>
            </a:r>
          </a:p>
          <a:p>
            <a:pPr lvl="0"/>
            <a:endParaRPr lang="en-US" dirty="0"/>
          </a:p>
        </p:txBody>
      </p:sp>
      <p:grpSp>
        <p:nvGrpSpPr>
          <p:cNvPr id="3" name="Group 8"/>
          <p:cNvGrpSpPr>
            <a:grpSpLocks/>
          </p:cNvGrpSpPr>
          <p:nvPr/>
        </p:nvGrpSpPr>
        <p:grpSpPr bwMode="auto">
          <a:xfrm rot="-5400000">
            <a:off x="936452" y="3176116"/>
            <a:ext cx="320675" cy="106363"/>
            <a:chOff x="2928926" y="1928802"/>
            <a:chExt cx="5929354" cy="428628"/>
          </a:xfrm>
        </p:grpSpPr>
        <p:sp>
          <p:nvSpPr>
            <p:cNvPr id="10" name="Rectangle 9"/>
            <p:cNvSpPr/>
            <p:nvPr/>
          </p:nvSpPr>
          <p:spPr>
            <a:xfrm>
              <a:off x="3222468" y="1928804"/>
              <a:ext cx="1438318" cy="428628"/>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chemeClr val="tx1"/>
                </a:solidFill>
              </a:endParaRPr>
            </a:p>
          </p:txBody>
        </p:sp>
        <p:sp>
          <p:nvSpPr>
            <p:cNvPr id="11" name="Rectangle 10"/>
            <p:cNvSpPr/>
            <p:nvPr/>
          </p:nvSpPr>
          <p:spPr>
            <a:xfrm>
              <a:off x="4719483" y="1928802"/>
              <a:ext cx="1438299" cy="428628"/>
            </a:xfrm>
            <a:prstGeom prst="rect">
              <a:avLst/>
            </a:prstGeom>
            <a:solidFill>
              <a:srgbClr val="6E70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Rectangle 11"/>
            <p:cNvSpPr/>
            <p:nvPr/>
          </p:nvSpPr>
          <p:spPr>
            <a:xfrm>
              <a:off x="6216498" y="1928804"/>
              <a:ext cx="1438318" cy="428628"/>
            </a:xfrm>
            <a:prstGeom prst="rect">
              <a:avLst/>
            </a:prstGeom>
            <a:solidFill>
              <a:srgbClr val="EDE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Rectangle 12"/>
            <p:cNvSpPr/>
            <p:nvPr/>
          </p:nvSpPr>
          <p:spPr>
            <a:xfrm>
              <a:off x="7713513" y="1928802"/>
              <a:ext cx="1438299" cy="428628"/>
            </a:xfrm>
            <a:prstGeom prst="rect">
              <a:avLst/>
            </a:prstGeom>
            <a:solidFill>
              <a:srgbClr val="D6450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7" name="Group 13"/>
          <p:cNvGrpSpPr>
            <a:grpSpLocks/>
          </p:cNvGrpSpPr>
          <p:nvPr/>
        </p:nvGrpSpPr>
        <p:grpSpPr bwMode="auto">
          <a:xfrm rot="-5400000">
            <a:off x="936452" y="3767946"/>
            <a:ext cx="320675" cy="106363"/>
            <a:chOff x="2928926" y="1928802"/>
            <a:chExt cx="5929354" cy="428628"/>
          </a:xfrm>
        </p:grpSpPr>
        <p:sp>
          <p:nvSpPr>
            <p:cNvPr id="15" name="Rectangle 14"/>
            <p:cNvSpPr/>
            <p:nvPr/>
          </p:nvSpPr>
          <p:spPr>
            <a:xfrm>
              <a:off x="3222468" y="1928804"/>
              <a:ext cx="1438318" cy="428628"/>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chemeClr val="tx1"/>
                </a:solidFill>
              </a:endParaRPr>
            </a:p>
          </p:txBody>
        </p:sp>
        <p:sp>
          <p:nvSpPr>
            <p:cNvPr id="16" name="Rectangle 15"/>
            <p:cNvSpPr/>
            <p:nvPr/>
          </p:nvSpPr>
          <p:spPr>
            <a:xfrm>
              <a:off x="4719483" y="1928802"/>
              <a:ext cx="1438299" cy="428628"/>
            </a:xfrm>
            <a:prstGeom prst="rect">
              <a:avLst/>
            </a:prstGeom>
            <a:solidFill>
              <a:srgbClr val="6E70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 name="Rectangle 16"/>
            <p:cNvSpPr/>
            <p:nvPr/>
          </p:nvSpPr>
          <p:spPr>
            <a:xfrm>
              <a:off x="6216498" y="1928804"/>
              <a:ext cx="1438318" cy="428628"/>
            </a:xfrm>
            <a:prstGeom prst="rect">
              <a:avLst/>
            </a:prstGeom>
            <a:solidFill>
              <a:srgbClr val="EDE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8" name="Rectangle 17"/>
            <p:cNvSpPr/>
            <p:nvPr/>
          </p:nvSpPr>
          <p:spPr>
            <a:xfrm>
              <a:off x="7713513" y="1928802"/>
              <a:ext cx="1438299" cy="428628"/>
            </a:xfrm>
            <a:prstGeom prst="rect">
              <a:avLst/>
            </a:prstGeom>
            <a:solidFill>
              <a:srgbClr val="D6450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8" name="Group 18"/>
          <p:cNvGrpSpPr>
            <a:grpSpLocks/>
          </p:cNvGrpSpPr>
          <p:nvPr/>
        </p:nvGrpSpPr>
        <p:grpSpPr bwMode="auto">
          <a:xfrm rot="-5400000">
            <a:off x="935659" y="4310105"/>
            <a:ext cx="322262" cy="106363"/>
            <a:chOff x="2928926" y="1928802"/>
            <a:chExt cx="5929354" cy="428628"/>
          </a:xfrm>
        </p:grpSpPr>
        <p:sp>
          <p:nvSpPr>
            <p:cNvPr id="20" name="Rectangle 19"/>
            <p:cNvSpPr/>
            <p:nvPr/>
          </p:nvSpPr>
          <p:spPr>
            <a:xfrm>
              <a:off x="2928917" y="1928800"/>
              <a:ext cx="1431216" cy="428628"/>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chemeClr val="tx1"/>
                </a:solidFill>
              </a:endParaRPr>
            </a:p>
          </p:txBody>
        </p:sp>
        <p:sp>
          <p:nvSpPr>
            <p:cNvPr id="21" name="Rectangle 20"/>
            <p:cNvSpPr/>
            <p:nvPr/>
          </p:nvSpPr>
          <p:spPr>
            <a:xfrm>
              <a:off x="4418560" y="1928802"/>
              <a:ext cx="1431235" cy="428628"/>
            </a:xfrm>
            <a:prstGeom prst="rect">
              <a:avLst/>
            </a:prstGeom>
            <a:solidFill>
              <a:srgbClr val="6E70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2" name="Rectangle 21"/>
            <p:cNvSpPr/>
            <p:nvPr/>
          </p:nvSpPr>
          <p:spPr>
            <a:xfrm>
              <a:off x="5937411" y="1928802"/>
              <a:ext cx="1431235" cy="428628"/>
            </a:xfrm>
            <a:prstGeom prst="rect">
              <a:avLst/>
            </a:prstGeom>
            <a:solidFill>
              <a:srgbClr val="EDE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Rectangle 22"/>
            <p:cNvSpPr/>
            <p:nvPr/>
          </p:nvSpPr>
          <p:spPr>
            <a:xfrm>
              <a:off x="7427054" y="1928800"/>
              <a:ext cx="1431216" cy="428628"/>
            </a:xfrm>
            <a:prstGeom prst="rect">
              <a:avLst/>
            </a:prstGeom>
            <a:solidFill>
              <a:srgbClr val="D6450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cxnSp>
        <p:nvCxnSpPr>
          <p:cNvPr id="25" name="Straight Connector 24"/>
          <p:cNvCxnSpPr/>
          <p:nvPr/>
        </p:nvCxnSpPr>
        <p:spPr>
          <a:xfrm>
            <a:off x="642938" y="6572250"/>
            <a:ext cx="6215062" cy="0"/>
          </a:xfrm>
          <a:prstGeom prst="line">
            <a:avLst/>
          </a:prstGeom>
          <a:ln>
            <a:solidFill>
              <a:srgbClr val="070505"/>
            </a:solidFill>
          </a:ln>
        </p:spPr>
        <p:style>
          <a:lnRef idx="1">
            <a:schemeClr val="accent1"/>
          </a:lnRef>
          <a:fillRef idx="0">
            <a:schemeClr val="accent1"/>
          </a:fillRef>
          <a:effectRef idx="0">
            <a:schemeClr val="accent1"/>
          </a:effectRef>
          <a:fontRef idx="minor">
            <a:schemeClr val="tx1"/>
          </a:fontRef>
        </p:style>
      </p:cxnSp>
      <p:sp>
        <p:nvSpPr>
          <p:cNvPr id="5133" name="TextBox 22"/>
          <p:cNvSpPr txBox="1">
            <a:spLocks noChangeArrowheads="1"/>
          </p:cNvSpPr>
          <p:nvPr/>
        </p:nvSpPr>
        <p:spPr bwMode="auto">
          <a:xfrm>
            <a:off x="6786563" y="6453336"/>
            <a:ext cx="2000250" cy="246221"/>
          </a:xfrm>
          <a:prstGeom prst="rect">
            <a:avLst/>
          </a:prstGeom>
          <a:noFill/>
          <a:ln w="9525">
            <a:noFill/>
            <a:miter lim="800000"/>
            <a:headEnd/>
            <a:tailEnd/>
          </a:ln>
        </p:spPr>
        <p:txBody>
          <a:bodyPr>
            <a:spAutoFit/>
          </a:bodyPr>
          <a:lstStyle/>
          <a:p>
            <a:pPr algn="r"/>
            <a:r>
              <a:rPr lang="en-US" sz="1500" i="1" baseline="30000" dirty="0" smtClean="0">
                <a:latin typeface="Calibri" pitchFamily="34" charset="0"/>
              </a:rPr>
              <a:t>Social Partnership in Macedonia</a:t>
            </a:r>
            <a:endParaRPr lang="mk-MK" sz="1500" i="1" baseline="30000" dirty="0">
              <a:latin typeface="Calibri" pitchFamily="34" charset="0"/>
            </a:endParaRPr>
          </a:p>
        </p:txBody>
      </p:sp>
      <p:grpSp>
        <p:nvGrpSpPr>
          <p:cNvPr id="9" name="Group 8"/>
          <p:cNvGrpSpPr>
            <a:grpSpLocks/>
          </p:cNvGrpSpPr>
          <p:nvPr/>
        </p:nvGrpSpPr>
        <p:grpSpPr bwMode="auto">
          <a:xfrm rot="-5400000">
            <a:off x="936452" y="1807964"/>
            <a:ext cx="320675" cy="106363"/>
            <a:chOff x="2928926" y="1928802"/>
            <a:chExt cx="5929354" cy="428628"/>
          </a:xfrm>
        </p:grpSpPr>
        <p:sp>
          <p:nvSpPr>
            <p:cNvPr id="27" name="Rectangle 26"/>
            <p:cNvSpPr/>
            <p:nvPr/>
          </p:nvSpPr>
          <p:spPr>
            <a:xfrm>
              <a:off x="3222468" y="1928804"/>
              <a:ext cx="1438318" cy="428628"/>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chemeClr val="tx1"/>
                </a:solidFill>
              </a:endParaRPr>
            </a:p>
          </p:txBody>
        </p:sp>
        <p:sp>
          <p:nvSpPr>
            <p:cNvPr id="28" name="Rectangle 27"/>
            <p:cNvSpPr/>
            <p:nvPr/>
          </p:nvSpPr>
          <p:spPr>
            <a:xfrm>
              <a:off x="4719483" y="1928802"/>
              <a:ext cx="1438299" cy="428628"/>
            </a:xfrm>
            <a:prstGeom prst="rect">
              <a:avLst/>
            </a:prstGeom>
            <a:solidFill>
              <a:srgbClr val="6E70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9" name="Rectangle 28"/>
            <p:cNvSpPr/>
            <p:nvPr/>
          </p:nvSpPr>
          <p:spPr>
            <a:xfrm>
              <a:off x="6216498" y="1928804"/>
              <a:ext cx="1438318" cy="428628"/>
            </a:xfrm>
            <a:prstGeom prst="rect">
              <a:avLst/>
            </a:prstGeom>
            <a:solidFill>
              <a:srgbClr val="EDE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0" name="Rectangle 29"/>
            <p:cNvSpPr/>
            <p:nvPr/>
          </p:nvSpPr>
          <p:spPr>
            <a:xfrm>
              <a:off x="7713513" y="1928802"/>
              <a:ext cx="1438299" cy="428628"/>
            </a:xfrm>
            <a:prstGeom prst="rect">
              <a:avLst/>
            </a:prstGeom>
            <a:solidFill>
              <a:srgbClr val="D6450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14" name="Group 18"/>
          <p:cNvGrpSpPr>
            <a:grpSpLocks/>
          </p:cNvGrpSpPr>
          <p:nvPr/>
        </p:nvGrpSpPr>
        <p:grpSpPr bwMode="auto">
          <a:xfrm rot="-5400000">
            <a:off x="935661" y="4823106"/>
            <a:ext cx="322262" cy="106364"/>
            <a:chOff x="2928917" y="1928800"/>
            <a:chExt cx="5929353" cy="428630"/>
          </a:xfrm>
        </p:grpSpPr>
        <p:sp>
          <p:nvSpPr>
            <p:cNvPr id="32" name="Rectangle 31"/>
            <p:cNvSpPr/>
            <p:nvPr/>
          </p:nvSpPr>
          <p:spPr>
            <a:xfrm>
              <a:off x="2928917" y="1928800"/>
              <a:ext cx="1431216" cy="428628"/>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chemeClr val="tx1"/>
                </a:solidFill>
              </a:endParaRPr>
            </a:p>
          </p:txBody>
        </p:sp>
        <p:sp>
          <p:nvSpPr>
            <p:cNvPr id="33" name="Rectangle 32"/>
            <p:cNvSpPr/>
            <p:nvPr/>
          </p:nvSpPr>
          <p:spPr>
            <a:xfrm>
              <a:off x="4418569" y="1928802"/>
              <a:ext cx="1431235" cy="428628"/>
            </a:xfrm>
            <a:prstGeom prst="rect">
              <a:avLst/>
            </a:prstGeom>
            <a:solidFill>
              <a:srgbClr val="6E70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4" name="Rectangle 33"/>
            <p:cNvSpPr/>
            <p:nvPr/>
          </p:nvSpPr>
          <p:spPr>
            <a:xfrm>
              <a:off x="5937411" y="1928802"/>
              <a:ext cx="1431235" cy="428628"/>
            </a:xfrm>
            <a:prstGeom prst="rect">
              <a:avLst/>
            </a:prstGeom>
            <a:solidFill>
              <a:srgbClr val="EDE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5" name="Rectangle 34"/>
            <p:cNvSpPr/>
            <p:nvPr/>
          </p:nvSpPr>
          <p:spPr>
            <a:xfrm>
              <a:off x="7427054" y="1928800"/>
              <a:ext cx="1431216" cy="428628"/>
            </a:xfrm>
            <a:prstGeom prst="rect">
              <a:avLst/>
            </a:prstGeom>
            <a:solidFill>
              <a:srgbClr val="D6450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19" name="Group 18"/>
          <p:cNvGrpSpPr>
            <a:grpSpLocks/>
          </p:cNvGrpSpPr>
          <p:nvPr/>
        </p:nvGrpSpPr>
        <p:grpSpPr bwMode="auto">
          <a:xfrm rot="-5400000">
            <a:off x="932367" y="5387639"/>
            <a:ext cx="322262" cy="106363"/>
            <a:chOff x="2928926" y="1928802"/>
            <a:chExt cx="5929354" cy="428628"/>
          </a:xfrm>
        </p:grpSpPr>
        <p:sp>
          <p:nvSpPr>
            <p:cNvPr id="37" name="Rectangle 36"/>
            <p:cNvSpPr/>
            <p:nvPr/>
          </p:nvSpPr>
          <p:spPr>
            <a:xfrm>
              <a:off x="2928917" y="1928800"/>
              <a:ext cx="1431216" cy="428628"/>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chemeClr val="tx1"/>
                </a:solidFill>
              </a:endParaRPr>
            </a:p>
          </p:txBody>
        </p:sp>
        <p:sp>
          <p:nvSpPr>
            <p:cNvPr id="38" name="Rectangle 37"/>
            <p:cNvSpPr/>
            <p:nvPr/>
          </p:nvSpPr>
          <p:spPr>
            <a:xfrm>
              <a:off x="4418560" y="1928802"/>
              <a:ext cx="1431235" cy="428628"/>
            </a:xfrm>
            <a:prstGeom prst="rect">
              <a:avLst/>
            </a:prstGeom>
            <a:solidFill>
              <a:srgbClr val="6E70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Rectangle 38"/>
            <p:cNvSpPr/>
            <p:nvPr/>
          </p:nvSpPr>
          <p:spPr>
            <a:xfrm>
              <a:off x="5937411" y="1928802"/>
              <a:ext cx="1431235" cy="428628"/>
            </a:xfrm>
            <a:prstGeom prst="rect">
              <a:avLst/>
            </a:prstGeom>
            <a:solidFill>
              <a:srgbClr val="EDE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0" name="Rectangle 39"/>
            <p:cNvSpPr/>
            <p:nvPr/>
          </p:nvSpPr>
          <p:spPr>
            <a:xfrm>
              <a:off x="7427054" y="1928800"/>
              <a:ext cx="1431216" cy="428628"/>
            </a:xfrm>
            <a:prstGeom prst="rect">
              <a:avLst/>
            </a:prstGeom>
            <a:solidFill>
              <a:srgbClr val="D6450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42" name="Group 41"/>
          <p:cNvGrpSpPr>
            <a:grpSpLocks/>
          </p:cNvGrpSpPr>
          <p:nvPr/>
        </p:nvGrpSpPr>
        <p:grpSpPr bwMode="auto">
          <a:xfrm rot="-5400000">
            <a:off x="935659" y="5928403"/>
            <a:ext cx="322262" cy="106363"/>
            <a:chOff x="2928926" y="1928802"/>
            <a:chExt cx="5929354" cy="428628"/>
          </a:xfrm>
        </p:grpSpPr>
        <p:sp>
          <p:nvSpPr>
            <p:cNvPr id="43" name="Rectangle 42"/>
            <p:cNvSpPr/>
            <p:nvPr/>
          </p:nvSpPr>
          <p:spPr>
            <a:xfrm>
              <a:off x="2928917" y="1928800"/>
              <a:ext cx="1431216" cy="428628"/>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chemeClr val="tx1"/>
                </a:solidFill>
              </a:endParaRPr>
            </a:p>
          </p:txBody>
        </p:sp>
        <p:sp>
          <p:nvSpPr>
            <p:cNvPr id="44" name="Rectangle 43"/>
            <p:cNvSpPr/>
            <p:nvPr/>
          </p:nvSpPr>
          <p:spPr>
            <a:xfrm>
              <a:off x="4418560" y="1928802"/>
              <a:ext cx="1431235" cy="428628"/>
            </a:xfrm>
            <a:prstGeom prst="rect">
              <a:avLst/>
            </a:prstGeom>
            <a:solidFill>
              <a:srgbClr val="6E70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5" name="Rectangle 44"/>
            <p:cNvSpPr/>
            <p:nvPr/>
          </p:nvSpPr>
          <p:spPr>
            <a:xfrm>
              <a:off x="5937411" y="1928802"/>
              <a:ext cx="1431235" cy="428628"/>
            </a:xfrm>
            <a:prstGeom prst="rect">
              <a:avLst/>
            </a:prstGeom>
            <a:solidFill>
              <a:srgbClr val="EDE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6" name="Rectangle 45"/>
            <p:cNvSpPr/>
            <p:nvPr/>
          </p:nvSpPr>
          <p:spPr>
            <a:xfrm>
              <a:off x="7427054" y="1928800"/>
              <a:ext cx="1431216" cy="428628"/>
            </a:xfrm>
            <a:prstGeom prst="rect">
              <a:avLst/>
            </a:prstGeom>
            <a:solidFill>
              <a:srgbClr val="D6450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47" name="Group 8"/>
          <p:cNvGrpSpPr>
            <a:grpSpLocks/>
          </p:cNvGrpSpPr>
          <p:nvPr/>
        </p:nvGrpSpPr>
        <p:grpSpPr bwMode="auto">
          <a:xfrm rot="-5400000">
            <a:off x="936452" y="2672060"/>
            <a:ext cx="320675" cy="106363"/>
            <a:chOff x="2928926" y="1928802"/>
            <a:chExt cx="5929354" cy="428628"/>
          </a:xfrm>
        </p:grpSpPr>
        <p:sp>
          <p:nvSpPr>
            <p:cNvPr id="48" name="Rectangle 47"/>
            <p:cNvSpPr/>
            <p:nvPr/>
          </p:nvSpPr>
          <p:spPr>
            <a:xfrm>
              <a:off x="3222468" y="1928804"/>
              <a:ext cx="1438318" cy="428628"/>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chemeClr val="tx1"/>
                </a:solidFill>
              </a:endParaRPr>
            </a:p>
          </p:txBody>
        </p:sp>
        <p:sp>
          <p:nvSpPr>
            <p:cNvPr id="49" name="Rectangle 48"/>
            <p:cNvSpPr/>
            <p:nvPr/>
          </p:nvSpPr>
          <p:spPr>
            <a:xfrm>
              <a:off x="4719483" y="1928802"/>
              <a:ext cx="1438299" cy="428628"/>
            </a:xfrm>
            <a:prstGeom prst="rect">
              <a:avLst/>
            </a:prstGeom>
            <a:solidFill>
              <a:srgbClr val="6E70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0" name="Rectangle 49"/>
            <p:cNvSpPr/>
            <p:nvPr/>
          </p:nvSpPr>
          <p:spPr>
            <a:xfrm>
              <a:off x="6216498" y="1928804"/>
              <a:ext cx="1438318" cy="428628"/>
            </a:xfrm>
            <a:prstGeom prst="rect">
              <a:avLst/>
            </a:prstGeom>
            <a:solidFill>
              <a:srgbClr val="EDE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1" name="Rectangle 50"/>
            <p:cNvSpPr/>
            <p:nvPr/>
          </p:nvSpPr>
          <p:spPr>
            <a:xfrm>
              <a:off x="7713513" y="1928802"/>
              <a:ext cx="1438299" cy="428628"/>
            </a:xfrm>
            <a:prstGeom prst="rect">
              <a:avLst/>
            </a:prstGeom>
            <a:solidFill>
              <a:srgbClr val="D6450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496" y="285750"/>
            <a:ext cx="3816424" cy="428625"/>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chemeClr val="tx1"/>
              </a:solidFill>
            </a:endParaRPr>
          </a:p>
        </p:txBody>
      </p:sp>
      <p:sp>
        <p:nvSpPr>
          <p:cNvPr id="6147" name="TextBox 2"/>
          <p:cNvSpPr txBox="1">
            <a:spLocks noChangeArrowheads="1"/>
          </p:cNvSpPr>
          <p:nvPr/>
        </p:nvSpPr>
        <p:spPr bwMode="auto">
          <a:xfrm>
            <a:off x="0" y="260648"/>
            <a:ext cx="4067944" cy="646331"/>
          </a:xfrm>
          <a:prstGeom prst="rect">
            <a:avLst/>
          </a:prstGeom>
          <a:noFill/>
          <a:ln w="9525">
            <a:noFill/>
            <a:miter lim="800000"/>
            <a:headEnd/>
            <a:tailEnd/>
          </a:ln>
        </p:spPr>
        <p:txBody>
          <a:bodyPr wrap="square">
            <a:spAutoFit/>
          </a:bodyPr>
          <a:lstStyle/>
          <a:p>
            <a:r>
              <a:rPr lang="en-US" sz="3600" b="1" baseline="30000" dirty="0" smtClean="0">
                <a:latin typeface="Calibri" pitchFamily="34" charset="0"/>
              </a:rPr>
              <a:t>Social Partnership</a:t>
            </a:r>
            <a:r>
              <a:rPr lang="en-US" sz="3600" b="1" dirty="0" smtClean="0">
                <a:latin typeface="Calibri" pitchFamily="34" charset="0"/>
              </a:rPr>
              <a:t> </a:t>
            </a:r>
            <a:r>
              <a:rPr lang="en-US" sz="3600" b="1" baseline="30000" dirty="0" smtClean="0">
                <a:latin typeface="Calibri" pitchFamily="34" charset="0"/>
              </a:rPr>
              <a:t>Protocol </a:t>
            </a:r>
            <a:endParaRPr lang="mk-MK" sz="3600" b="1" baseline="30000" dirty="0">
              <a:latin typeface="Calibri" pitchFamily="34" charset="0"/>
            </a:endParaRPr>
          </a:p>
        </p:txBody>
      </p:sp>
      <p:sp>
        <p:nvSpPr>
          <p:cNvPr id="4" name="Rectangle 3"/>
          <p:cNvSpPr/>
          <p:nvPr/>
        </p:nvSpPr>
        <p:spPr>
          <a:xfrm>
            <a:off x="4006200" y="285750"/>
            <a:ext cx="1645920" cy="428625"/>
          </a:xfrm>
          <a:prstGeom prst="rect">
            <a:avLst/>
          </a:prstGeom>
          <a:solidFill>
            <a:srgbClr val="6E70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a:xfrm>
            <a:off x="5734392" y="285750"/>
            <a:ext cx="1645920" cy="428625"/>
          </a:xfrm>
          <a:prstGeom prst="rect">
            <a:avLst/>
          </a:prstGeom>
          <a:solidFill>
            <a:srgbClr val="EDE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7462584" y="285750"/>
            <a:ext cx="1645920" cy="428625"/>
          </a:xfrm>
          <a:prstGeom prst="rect">
            <a:avLst/>
          </a:prstGeom>
          <a:solidFill>
            <a:srgbClr val="D6450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24" name="Straight Connector 23"/>
          <p:cNvCxnSpPr/>
          <p:nvPr/>
        </p:nvCxnSpPr>
        <p:spPr>
          <a:xfrm>
            <a:off x="642938" y="6572250"/>
            <a:ext cx="6215062" cy="0"/>
          </a:xfrm>
          <a:prstGeom prst="line">
            <a:avLst/>
          </a:prstGeom>
          <a:ln>
            <a:solidFill>
              <a:srgbClr val="070505"/>
            </a:solidFill>
          </a:ln>
        </p:spPr>
        <p:style>
          <a:lnRef idx="1">
            <a:schemeClr val="accent1"/>
          </a:lnRef>
          <a:fillRef idx="0">
            <a:schemeClr val="accent1"/>
          </a:fillRef>
          <a:effectRef idx="0">
            <a:schemeClr val="accent1"/>
          </a:effectRef>
          <a:fontRef idx="minor">
            <a:schemeClr val="tx1"/>
          </a:fontRef>
        </p:style>
      </p:cxnSp>
      <p:sp>
        <p:nvSpPr>
          <p:cNvPr id="6156" name="TextBox 22"/>
          <p:cNvSpPr txBox="1">
            <a:spLocks noChangeArrowheads="1"/>
          </p:cNvSpPr>
          <p:nvPr/>
        </p:nvSpPr>
        <p:spPr bwMode="auto">
          <a:xfrm>
            <a:off x="6786563" y="6500813"/>
            <a:ext cx="2000250" cy="246062"/>
          </a:xfrm>
          <a:prstGeom prst="rect">
            <a:avLst/>
          </a:prstGeom>
          <a:noFill/>
          <a:ln w="9525">
            <a:noFill/>
            <a:miter lim="800000"/>
            <a:headEnd/>
            <a:tailEnd/>
          </a:ln>
        </p:spPr>
        <p:txBody>
          <a:bodyPr>
            <a:spAutoFit/>
          </a:bodyPr>
          <a:lstStyle/>
          <a:p>
            <a:pPr algn="r"/>
            <a:r>
              <a:rPr lang="en-US" sz="1500" i="1" baseline="30000" dirty="0" smtClean="0">
                <a:latin typeface="Calibri" pitchFamily="34" charset="0"/>
              </a:rPr>
              <a:t>Social Partnership in Macedonia</a:t>
            </a:r>
            <a:endParaRPr lang="mk-MK" sz="1500" i="1" baseline="30000" dirty="0">
              <a:latin typeface="Calibri" pitchFamily="34" charset="0"/>
            </a:endParaRPr>
          </a:p>
        </p:txBody>
      </p:sp>
      <p:grpSp>
        <p:nvGrpSpPr>
          <p:cNvPr id="26" name="Group 125"/>
          <p:cNvGrpSpPr>
            <a:grpSpLocks/>
          </p:cNvGrpSpPr>
          <p:nvPr/>
        </p:nvGrpSpPr>
        <p:grpSpPr bwMode="auto">
          <a:xfrm>
            <a:off x="457200" y="2449513"/>
            <a:ext cx="8382000" cy="3427412"/>
            <a:chOff x="304800" y="1986248"/>
            <a:chExt cx="8405813" cy="3426224"/>
          </a:xfrm>
        </p:grpSpPr>
        <p:sp>
          <p:nvSpPr>
            <p:cNvPr id="27" name="Rounded Rectangle 26"/>
            <p:cNvSpPr/>
            <p:nvPr/>
          </p:nvSpPr>
          <p:spPr bwMode="auto">
            <a:xfrm>
              <a:off x="4114800" y="3573930"/>
              <a:ext cx="4571999" cy="244030"/>
            </a:xfrm>
            <a:prstGeom prst="roundRect">
              <a:avLst/>
            </a:prstGeom>
            <a:solidFill>
              <a:schemeClr val="bg1"/>
            </a:solidFill>
            <a:ln>
              <a:solidFill>
                <a:srgbClr val="C00000"/>
              </a:solidFill>
            </a:ln>
          </p:spPr>
          <p:style>
            <a:lnRef idx="1">
              <a:schemeClr val="accent1"/>
            </a:lnRef>
            <a:fillRef idx="2">
              <a:schemeClr val="accent1"/>
            </a:fillRef>
            <a:effectRef idx="1">
              <a:schemeClr val="accent1"/>
            </a:effectRef>
            <a:fontRef idx="minor">
              <a:schemeClr val="dk1"/>
            </a:fontRef>
          </p:style>
          <p:txBody>
            <a:bodyPr anchor="ctr"/>
            <a:lstStyle/>
            <a:p>
              <a:pPr>
                <a:defRPr/>
              </a:pPr>
              <a:r>
                <a:rPr lang="mk-MK" sz="2000" b="1" dirty="0" smtClean="0">
                  <a:solidFill>
                    <a:schemeClr val="tx2"/>
                  </a:solidFill>
                  <a:latin typeface="Arial" pitchFamily="34" charset="0"/>
                  <a:cs typeface="Arial" pitchFamily="34" charset="0"/>
                </a:rPr>
                <a:t> </a:t>
              </a:r>
              <a:endParaRPr lang="mk-MK" dirty="0">
                <a:ln w="1905"/>
                <a:solidFill>
                  <a:srgbClr val="002060"/>
                </a:solidFill>
                <a:effectLst>
                  <a:innerShdw blurRad="69850" dist="43180" dir="5400000">
                    <a:srgbClr val="000000">
                      <a:alpha val="65000"/>
                    </a:srgbClr>
                  </a:innerShdw>
                </a:effectLst>
                <a:latin typeface="Arial" pitchFamily="34" charset="0"/>
                <a:cs typeface="Arial" pitchFamily="34" charset="0"/>
              </a:endParaRPr>
            </a:p>
          </p:txBody>
        </p:sp>
        <p:grpSp>
          <p:nvGrpSpPr>
            <p:cNvPr id="28" name="Group 118"/>
            <p:cNvGrpSpPr>
              <a:grpSpLocks/>
            </p:cNvGrpSpPr>
            <p:nvPr/>
          </p:nvGrpSpPr>
          <p:grpSpPr bwMode="auto">
            <a:xfrm>
              <a:off x="304800" y="1986248"/>
              <a:ext cx="8405813" cy="3426224"/>
              <a:chOff x="304800" y="1986248"/>
              <a:chExt cx="8405813" cy="3426224"/>
            </a:xfrm>
          </p:grpSpPr>
          <p:grpSp>
            <p:nvGrpSpPr>
              <p:cNvPr id="29" name="Group 154"/>
              <p:cNvGrpSpPr>
                <a:grpSpLocks/>
              </p:cNvGrpSpPr>
              <p:nvPr/>
            </p:nvGrpSpPr>
            <p:grpSpPr bwMode="auto">
              <a:xfrm>
                <a:off x="304800" y="1986248"/>
                <a:ext cx="8405813" cy="3426224"/>
                <a:chOff x="304800" y="2014184"/>
                <a:chExt cx="8405813" cy="3340572"/>
              </a:xfrm>
            </p:grpSpPr>
            <p:grpSp>
              <p:nvGrpSpPr>
                <p:cNvPr id="41" name="Group 26"/>
                <p:cNvGrpSpPr>
                  <a:grpSpLocks/>
                </p:cNvGrpSpPr>
                <p:nvPr/>
              </p:nvGrpSpPr>
              <p:grpSpPr bwMode="auto">
                <a:xfrm>
                  <a:off x="304800" y="2014184"/>
                  <a:ext cx="8405813" cy="2725144"/>
                  <a:chOff x="357188" y="1792235"/>
                  <a:chExt cx="8405813" cy="2725144"/>
                </a:xfrm>
                <a:solidFill>
                  <a:srgbClr val="FFFFCC"/>
                </a:solidFill>
              </p:grpSpPr>
              <p:sp>
                <p:nvSpPr>
                  <p:cNvPr id="44" name="Oval 43"/>
                  <p:cNvSpPr/>
                  <p:nvPr/>
                </p:nvSpPr>
                <p:spPr>
                  <a:xfrm>
                    <a:off x="357188" y="2714640"/>
                    <a:ext cx="1852612" cy="1692275"/>
                  </a:xfrm>
                  <a:prstGeom prst="ellipse">
                    <a:avLst/>
                  </a:prstGeom>
                  <a:solidFill>
                    <a:srgbClr val="F6EA00">
                      <a:alpha val="87843"/>
                    </a:srgbClr>
                  </a:solidFill>
                  <a:ln>
                    <a:solidFill>
                      <a:srgbClr val="002060"/>
                    </a:solid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000" b="1" dirty="0" smtClean="0">
                        <a:solidFill>
                          <a:schemeClr val="bg1"/>
                        </a:solidFill>
                        <a:latin typeface="Arial" pitchFamily="34" charset="0"/>
                        <a:cs typeface="Arial" pitchFamily="34" charset="0"/>
                      </a:rPr>
                      <a:t>VET Centre </a:t>
                    </a:r>
                    <a:endParaRPr lang="mk-MK" sz="2000" b="1" dirty="0">
                      <a:solidFill>
                        <a:schemeClr val="bg1"/>
                      </a:solidFill>
                      <a:latin typeface="Arial" pitchFamily="34" charset="0"/>
                      <a:cs typeface="Arial" pitchFamily="34" charset="0"/>
                    </a:endParaRPr>
                  </a:p>
                </p:txBody>
              </p:sp>
              <p:sp>
                <p:nvSpPr>
                  <p:cNvPr id="45" name="Rounded Rectangle 44"/>
                  <p:cNvSpPr/>
                  <p:nvPr/>
                </p:nvSpPr>
                <p:spPr>
                  <a:xfrm>
                    <a:off x="2795588" y="1792235"/>
                    <a:ext cx="5943600" cy="265645"/>
                  </a:xfrm>
                  <a:prstGeom prst="roundRect">
                    <a:avLst/>
                  </a:prstGeom>
                  <a:solidFill>
                    <a:schemeClr val="bg1"/>
                  </a:solidFill>
                  <a:ln>
                    <a:solidFill>
                      <a:srgbClr val="C00000"/>
                    </a:solidFill>
                  </a:ln>
                </p:spPr>
                <p:style>
                  <a:lnRef idx="1">
                    <a:schemeClr val="accent1"/>
                  </a:lnRef>
                  <a:fillRef idx="2">
                    <a:schemeClr val="accent1"/>
                  </a:fillRef>
                  <a:effectRef idx="1">
                    <a:schemeClr val="accent1"/>
                  </a:effectRef>
                  <a:fontRef idx="minor">
                    <a:schemeClr val="dk1"/>
                  </a:fontRef>
                </p:style>
                <p:txBody>
                  <a:bodyPr anchor="ctr"/>
                  <a:lstStyle/>
                  <a:p>
                    <a:pPr>
                      <a:defRPr/>
                    </a:pPr>
                    <a:r>
                      <a:rPr lang="en-US" dirty="0" smtClean="0">
                        <a:solidFill>
                          <a:srgbClr val="002060"/>
                        </a:solidFill>
                        <a:cs typeface="Times New Roman" pitchFamily="18" charset="0"/>
                      </a:rPr>
                      <a:t>Ministry of Education and Science </a:t>
                    </a:r>
                    <a:endParaRPr lang="mk-MK" dirty="0">
                      <a:solidFill>
                        <a:srgbClr val="002060"/>
                      </a:solidFill>
                      <a:cs typeface="Arial" pitchFamily="34" charset="0"/>
                    </a:endParaRPr>
                  </a:p>
                </p:txBody>
              </p:sp>
              <p:sp>
                <p:nvSpPr>
                  <p:cNvPr id="46" name="Rounded Rectangle 45"/>
                  <p:cNvSpPr/>
                  <p:nvPr/>
                </p:nvSpPr>
                <p:spPr>
                  <a:xfrm>
                    <a:off x="3048001" y="2125390"/>
                    <a:ext cx="5715000" cy="230495"/>
                  </a:xfrm>
                  <a:prstGeom prst="roundRect">
                    <a:avLst/>
                  </a:prstGeom>
                  <a:solidFill>
                    <a:schemeClr val="bg1"/>
                  </a:solidFill>
                  <a:ln>
                    <a:solidFill>
                      <a:srgbClr val="C00000"/>
                    </a:solidFill>
                  </a:ln>
                </p:spPr>
                <p:style>
                  <a:lnRef idx="1">
                    <a:schemeClr val="accent1"/>
                  </a:lnRef>
                  <a:fillRef idx="2">
                    <a:schemeClr val="accent1"/>
                  </a:fillRef>
                  <a:effectRef idx="1">
                    <a:schemeClr val="accent1"/>
                  </a:effectRef>
                  <a:fontRef idx="minor">
                    <a:schemeClr val="dk1"/>
                  </a:fontRef>
                </p:style>
                <p:txBody>
                  <a:bodyPr anchor="ctr"/>
                  <a:lstStyle/>
                  <a:p>
                    <a:pPr>
                      <a:defRPr/>
                    </a:pPr>
                    <a:r>
                      <a:rPr lang="en-US" dirty="0" smtClean="0">
                        <a:solidFill>
                          <a:srgbClr val="002060"/>
                        </a:solidFill>
                        <a:cs typeface="Times New Roman" pitchFamily="18" charset="0"/>
                      </a:rPr>
                      <a:t>Ministry of Labor and Social Policy </a:t>
                    </a:r>
                    <a:endParaRPr lang="mk-MK" dirty="0">
                      <a:solidFill>
                        <a:srgbClr val="002060"/>
                      </a:solidFill>
                      <a:cs typeface="Arial" pitchFamily="34" charset="0"/>
                    </a:endParaRPr>
                  </a:p>
                </p:txBody>
              </p:sp>
              <p:sp>
                <p:nvSpPr>
                  <p:cNvPr id="47" name="Rounded Rectangle 46"/>
                  <p:cNvSpPr/>
                  <p:nvPr/>
                </p:nvSpPr>
                <p:spPr>
                  <a:xfrm>
                    <a:off x="3657600" y="2440146"/>
                    <a:ext cx="5105401" cy="207233"/>
                  </a:xfrm>
                  <a:prstGeom prst="roundRect">
                    <a:avLst/>
                  </a:prstGeom>
                  <a:solidFill>
                    <a:schemeClr val="bg1"/>
                  </a:solidFill>
                  <a:ln>
                    <a:solidFill>
                      <a:srgbClr val="C00000"/>
                    </a:solidFill>
                  </a:ln>
                </p:spPr>
                <p:style>
                  <a:lnRef idx="1">
                    <a:schemeClr val="accent1"/>
                  </a:lnRef>
                  <a:fillRef idx="2">
                    <a:schemeClr val="accent1"/>
                  </a:fillRef>
                  <a:effectRef idx="1">
                    <a:schemeClr val="accent1"/>
                  </a:effectRef>
                  <a:fontRef idx="minor">
                    <a:schemeClr val="dk1"/>
                  </a:fontRef>
                </p:style>
                <p:txBody>
                  <a:bodyPr anchor="ctr"/>
                  <a:lstStyle/>
                  <a:p>
                    <a:pPr>
                      <a:defRPr/>
                    </a:pPr>
                    <a:r>
                      <a:rPr lang="en-US" dirty="0" smtClean="0">
                        <a:solidFill>
                          <a:srgbClr val="002060"/>
                        </a:solidFill>
                        <a:cs typeface="Times New Roman" pitchFamily="18" charset="0"/>
                      </a:rPr>
                      <a:t>Employment</a:t>
                    </a:r>
                    <a:r>
                      <a:rPr lang="en-US" dirty="0" smtClean="0">
                        <a:solidFill>
                          <a:srgbClr val="002060"/>
                        </a:solidFill>
                        <a:latin typeface="Times New Roman" pitchFamily="18" charset="0"/>
                        <a:cs typeface="Times New Roman" pitchFamily="18" charset="0"/>
                      </a:rPr>
                      <a:t> Service Agency </a:t>
                    </a:r>
                    <a:endParaRPr lang="mk-MK" dirty="0">
                      <a:ln w="1905"/>
                      <a:solidFill>
                        <a:srgbClr val="002060"/>
                      </a:solidFill>
                      <a:effectLst>
                        <a:innerShdw blurRad="69850" dist="43180" dir="5400000">
                          <a:srgbClr val="000000">
                            <a:alpha val="65000"/>
                          </a:srgbClr>
                        </a:innerShdw>
                      </a:effectLst>
                      <a:latin typeface="Arial" pitchFamily="34" charset="0"/>
                      <a:cs typeface="Arial" pitchFamily="34" charset="0"/>
                    </a:endParaRPr>
                  </a:p>
                </p:txBody>
              </p:sp>
              <p:sp>
                <p:nvSpPr>
                  <p:cNvPr id="48" name="Rounded Rectangle 47"/>
                  <p:cNvSpPr/>
                  <p:nvPr/>
                </p:nvSpPr>
                <p:spPr>
                  <a:xfrm>
                    <a:off x="3962400" y="2736082"/>
                    <a:ext cx="4776788" cy="216096"/>
                  </a:xfrm>
                  <a:prstGeom prst="roundRect">
                    <a:avLst/>
                  </a:prstGeom>
                  <a:solidFill>
                    <a:schemeClr val="bg1"/>
                  </a:solidFill>
                  <a:ln>
                    <a:solidFill>
                      <a:srgbClr val="C00000"/>
                    </a:solidFill>
                  </a:ln>
                </p:spPr>
                <p:style>
                  <a:lnRef idx="1">
                    <a:schemeClr val="accent1"/>
                  </a:lnRef>
                  <a:fillRef idx="2">
                    <a:schemeClr val="accent1"/>
                  </a:fillRef>
                  <a:effectRef idx="1">
                    <a:schemeClr val="accent1"/>
                  </a:effectRef>
                  <a:fontRef idx="minor">
                    <a:schemeClr val="dk1"/>
                  </a:fontRef>
                </p:style>
                <p:txBody>
                  <a:bodyPr anchor="ctr"/>
                  <a:lstStyle/>
                  <a:p>
                    <a:pPr>
                      <a:defRPr/>
                    </a:pPr>
                    <a:r>
                      <a:rPr lang="en-US" dirty="0" smtClean="0">
                        <a:solidFill>
                          <a:srgbClr val="002060"/>
                        </a:solidFill>
                        <a:cs typeface="Times New Roman" pitchFamily="18" charset="0"/>
                      </a:rPr>
                      <a:t>Chamber</a:t>
                    </a:r>
                    <a:r>
                      <a:rPr lang="en-US" dirty="0" smtClean="0">
                        <a:solidFill>
                          <a:srgbClr val="002060"/>
                        </a:solidFill>
                        <a:latin typeface="Times New Roman" pitchFamily="18" charset="0"/>
                        <a:cs typeface="Times New Roman" pitchFamily="18" charset="0"/>
                      </a:rPr>
                      <a:t> of Commerce of Macedonia </a:t>
                    </a:r>
                    <a:endParaRPr lang="mk-MK" dirty="0">
                      <a:solidFill>
                        <a:srgbClr val="002060"/>
                      </a:solidFill>
                      <a:latin typeface="Arial" pitchFamily="34" charset="0"/>
                      <a:cs typeface="Arial" pitchFamily="34" charset="0"/>
                    </a:endParaRPr>
                  </a:p>
                </p:txBody>
              </p:sp>
              <p:sp>
                <p:nvSpPr>
                  <p:cNvPr id="49" name="Rounded Rectangle 48"/>
                  <p:cNvSpPr/>
                  <p:nvPr/>
                </p:nvSpPr>
                <p:spPr>
                  <a:xfrm>
                    <a:off x="4114800" y="3030269"/>
                    <a:ext cx="4624388" cy="213403"/>
                  </a:xfrm>
                  <a:prstGeom prst="roundRect">
                    <a:avLst/>
                  </a:prstGeom>
                  <a:solidFill>
                    <a:schemeClr val="bg1"/>
                  </a:solidFill>
                  <a:ln>
                    <a:solidFill>
                      <a:srgbClr val="C00000"/>
                    </a:solidFill>
                  </a:ln>
                </p:spPr>
                <p:style>
                  <a:lnRef idx="1">
                    <a:schemeClr val="accent1"/>
                  </a:lnRef>
                  <a:fillRef idx="2">
                    <a:schemeClr val="accent1"/>
                  </a:fillRef>
                  <a:effectRef idx="1">
                    <a:schemeClr val="accent1"/>
                  </a:effectRef>
                  <a:fontRef idx="minor">
                    <a:schemeClr val="dk1"/>
                  </a:fontRef>
                </p:style>
                <p:txBody>
                  <a:bodyPr anchor="ctr"/>
                  <a:lstStyle/>
                  <a:p>
                    <a:pPr>
                      <a:defRPr/>
                    </a:pPr>
                    <a:r>
                      <a:rPr lang="mk-MK" sz="2000" b="1" dirty="0">
                        <a:solidFill>
                          <a:schemeClr val="tx2"/>
                        </a:solidFill>
                        <a:latin typeface="Arial" pitchFamily="34" charset="0"/>
                        <a:cs typeface="Arial" pitchFamily="34" charset="0"/>
                      </a:rPr>
                      <a:t> </a:t>
                    </a:r>
                    <a:r>
                      <a:rPr lang="en-US" dirty="0" smtClean="0">
                        <a:solidFill>
                          <a:srgbClr val="002060"/>
                        </a:solidFill>
                        <a:cs typeface="Times New Roman" pitchFamily="18" charset="0"/>
                      </a:rPr>
                      <a:t>Union</a:t>
                    </a:r>
                    <a:r>
                      <a:rPr lang="en-US" dirty="0" smtClean="0">
                        <a:solidFill>
                          <a:srgbClr val="002060"/>
                        </a:solidFill>
                        <a:latin typeface="Times New Roman" pitchFamily="18" charset="0"/>
                        <a:cs typeface="Times New Roman" pitchFamily="18" charset="0"/>
                      </a:rPr>
                      <a:t> of Chamber of Commerce of RM</a:t>
                    </a:r>
                    <a:endParaRPr lang="mk-MK" dirty="0">
                      <a:ln w="1905"/>
                      <a:solidFill>
                        <a:srgbClr val="002060"/>
                      </a:solidFill>
                      <a:effectLst>
                        <a:innerShdw blurRad="69850" dist="43180" dir="5400000">
                          <a:srgbClr val="000000">
                            <a:alpha val="65000"/>
                          </a:srgbClr>
                        </a:innerShdw>
                      </a:effectLst>
                      <a:latin typeface="Arial" pitchFamily="34" charset="0"/>
                      <a:cs typeface="Arial" pitchFamily="34" charset="0"/>
                    </a:endParaRPr>
                  </a:p>
                </p:txBody>
              </p:sp>
              <p:sp>
                <p:nvSpPr>
                  <p:cNvPr id="50" name="Rounded Rectangle 49"/>
                  <p:cNvSpPr/>
                  <p:nvPr/>
                </p:nvSpPr>
                <p:spPr>
                  <a:xfrm>
                    <a:off x="3905977" y="3654691"/>
                    <a:ext cx="4833211" cy="272031"/>
                  </a:xfrm>
                  <a:prstGeom prst="roundRect">
                    <a:avLst/>
                  </a:prstGeom>
                  <a:solidFill>
                    <a:schemeClr val="bg1"/>
                  </a:solidFill>
                  <a:ln>
                    <a:solidFill>
                      <a:srgbClr val="C00000"/>
                    </a:solidFill>
                  </a:ln>
                </p:spPr>
                <p:style>
                  <a:lnRef idx="1">
                    <a:schemeClr val="accent1"/>
                  </a:lnRef>
                  <a:fillRef idx="2">
                    <a:schemeClr val="accent1"/>
                  </a:fillRef>
                  <a:effectRef idx="1">
                    <a:schemeClr val="accent1"/>
                  </a:effectRef>
                  <a:fontRef idx="minor">
                    <a:schemeClr val="dk1"/>
                  </a:fontRef>
                </p:style>
                <p:txBody>
                  <a:bodyPr anchor="ctr"/>
                  <a:lstStyle/>
                  <a:p>
                    <a:pPr>
                      <a:defRPr/>
                    </a:pPr>
                    <a:r>
                      <a:rPr lang="en-US" dirty="0" smtClean="0">
                        <a:solidFill>
                          <a:srgbClr val="002060"/>
                        </a:solidFill>
                        <a:cs typeface="Times New Roman" pitchFamily="18" charset="0"/>
                      </a:rPr>
                      <a:t>Chamber of Commerce of South West Macedonia </a:t>
                    </a:r>
                    <a:endParaRPr lang="mk-MK" dirty="0">
                      <a:solidFill>
                        <a:srgbClr val="002060"/>
                      </a:solidFill>
                      <a:cs typeface="Arial" pitchFamily="34" charset="0"/>
                    </a:endParaRPr>
                  </a:p>
                </p:txBody>
              </p:sp>
              <p:sp>
                <p:nvSpPr>
                  <p:cNvPr id="51" name="Rounded Rectangle 50"/>
                  <p:cNvSpPr/>
                  <p:nvPr/>
                </p:nvSpPr>
                <p:spPr>
                  <a:xfrm>
                    <a:off x="3709988" y="3995495"/>
                    <a:ext cx="5029200" cy="216944"/>
                  </a:xfrm>
                  <a:prstGeom prst="roundRect">
                    <a:avLst/>
                  </a:prstGeom>
                  <a:solidFill>
                    <a:schemeClr val="bg1"/>
                  </a:solidFill>
                  <a:ln>
                    <a:solidFill>
                      <a:srgbClr val="C00000"/>
                    </a:solidFill>
                  </a:ln>
                </p:spPr>
                <p:style>
                  <a:lnRef idx="1">
                    <a:schemeClr val="accent1"/>
                  </a:lnRef>
                  <a:fillRef idx="2">
                    <a:schemeClr val="accent1"/>
                  </a:fillRef>
                  <a:effectRef idx="1">
                    <a:schemeClr val="accent1"/>
                  </a:effectRef>
                  <a:fontRef idx="minor">
                    <a:schemeClr val="dk1"/>
                  </a:fontRef>
                </p:style>
                <p:txBody>
                  <a:bodyPr anchor="ctr"/>
                  <a:lstStyle/>
                  <a:p>
                    <a:pPr>
                      <a:defRPr/>
                    </a:pPr>
                    <a:r>
                      <a:rPr lang="mk-MK" sz="1400" b="1" dirty="0">
                        <a:solidFill>
                          <a:srgbClr val="002060"/>
                        </a:solidFill>
                        <a:cs typeface="Arial" pitchFamily="34" charset="0"/>
                      </a:rPr>
                      <a:t> </a:t>
                    </a:r>
                    <a:r>
                      <a:rPr lang="en-US" dirty="0" smtClean="0">
                        <a:solidFill>
                          <a:srgbClr val="002060"/>
                        </a:solidFill>
                        <a:cs typeface="Times New Roman" pitchFamily="18" charset="0"/>
                      </a:rPr>
                      <a:t>Organization of employers </a:t>
                    </a:r>
                    <a:endParaRPr lang="mk-MK" dirty="0">
                      <a:solidFill>
                        <a:srgbClr val="002060"/>
                      </a:solidFill>
                      <a:cs typeface="Arial" pitchFamily="34" charset="0"/>
                    </a:endParaRPr>
                  </a:p>
                </p:txBody>
              </p:sp>
              <p:sp>
                <p:nvSpPr>
                  <p:cNvPr id="52" name="Rounded Rectangle 51"/>
                  <p:cNvSpPr/>
                  <p:nvPr/>
                </p:nvSpPr>
                <p:spPr>
                  <a:xfrm>
                    <a:off x="3633788" y="4297149"/>
                    <a:ext cx="5105400" cy="220230"/>
                  </a:xfrm>
                  <a:prstGeom prst="roundRect">
                    <a:avLst/>
                  </a:prstGeom>
                  <a:solidFill>
                    <a:schemeClr val="bg1"/>
                  </a:solidFill>
                  <a:ln>
                    <a:solidFill>
                      <a:srgbClr val="C00000"/>
                    </a:solidFill>
                  </a:ln>
                </p:spPr>
                <p:style>
                  <a:lnRef idx="1">
                    <a:schemeClr val="accent1"/>
                  </a:lnRef>
                  <a:fillRef idx="2">
                    <a:schemeClr val="accent1"/>
                  </a:fillRef>
                  <a:effectRef idx="1">
                    <a:schemeClr val="accent1"/>
                  </a:effectRef>
                  <a:fontRef idx="minor">
                    <a:schemeClr val="dk1"/>
                  </a:fontRef>
                </p:style>
                <p:txBody>
                  <a:bodyPr anchor="ctr"/>
                  <a:lstStyle/>
                  <a:p>
                    <a:pPr>
                      <a:defRPr/>
                    </a:pPr>
                    <a:r>
                      <a:rPr lang="en-US" dirty="0" smtClean="0">
                        <a:solidFill>
                          <a:srgbClr val="002060"/>
                        </a:solidFill>
                        <a:cs typeface="Times New Roman" pitchFamily="18" charset="0"/>
                      </a:rPr>
                      <a:t>Business Confederation of Macedonia </a:t>
                    </a:r>
                    <a:endParaRPr lang="mk-MK" cap="all" dirty="0">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cs typeface="Arial" pitchFamily="34" charset="0"/>
                    </a:endParaRPr>
                  </a:p>
                </p:txBody>
              </p:sp>
            </p:grpSp>
            <p:sp>
              <p:nvSpPr>
                <p:cNvPr id="42" name="Rounded Rectangle 41"/>
                <p:cNvSpPr/>
                <p:nvPr/>
              </p:nvSpPr>
              <p:spPr bwMode="auto">
                <a:xfrm>
                  <a:off x="3124200" y="4826932"/>
                  <a:ext cx="5562600" cy="222885"/>
                </a:xfrm>
                <a:prstGeom prst="roundRect">
                  <a:avLst/>
                </a:prstGeom>
                <a:solidFill>
                  <a:schemeClr val="bg1"/>
                </a:solidFill>
                <a:ln>
                  <a:solidFill>
                    <a:srgbClr val="C00000"/>
                  </a:solidFill>
                </a:ln>
              </p:spPr>
              <p:style>
                <a:lnRef idx="1">
                  <a:schemeClr val="accent1"/>
                </a:lnRef>
                <a:fillRef idx="2">
                  <a:schemeClr val="accent1"/>
                </a:fillRef>
                <a:effectRef idx="1">
                  <a:schemeClr val="accent1"/>
                </a:effectRef>
                <a:fontRef idx="minor">
                  <a:schemeClr val="dk1"/>
                </a:fontRef>
              </p:style>
              <p:txBody>
                <a:bodyPr anchor="ctr"/>
                <a:lstStyle/>
                <a:p>
                  <a:pPr>
                    <a:defRPr/>
                  </a:pPr>
                  <a:r>
                    <a:rPr lang="en-US" dirty="0" smtClean="0">
                      <a:solidFill>
                        <a:srgbClr val="002060"/>
                      </a:solidFill>
                      <a:cs typeface="Times New Roman" pitchFamily="18" charset="0"/>
                    </a:rPr>
                    <a:t>Association of Local Self Government Units </a:t>
                  </a:r>
                  <a:endParaRPr lang="mk-MK" cap="all" dirty="0">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cs typeface="Arial" pitchFamily="34" charset="0"/>
                  </a:endParaRPr>
                </a:p>
              </p:txBody>
            </p:sp>
            <p:sp>
              <p:nvSpPr>
                <p:cNvPr id="43" name="Rounded Rectangle 42"/>
                <p:cNvSpPr/>
                <p:nvPr/>
              </p:nvSpPr>
              <p:spPr bwMode="auto">
                <a:xfrm>
                  <a:off x="2819400" y="5139166"/>
                  <a:ext cx="5867400" cy="215590"/>
                </a:xfrm>
                <a:prstGeom prst="roundRect">
                  <a:avLst/>
                </a:prstGeom>
                <a:solidFill>
                  <a:schemeClr val="bg1"/>
                </a:solidFill>
                <a:ln>
                  <a:solidFill>
                    <a:srgbClr val="C00000"/>
                  </a:solidFill>
                </a:ln>
              </p:spPr>
              <p:style>
                <a:lnRef idx="1">
                  <a:schemeClr val="accent1"/>
                </a:lnRef>
                <a:fillRef idx="2">
                  <a:schemeClr val="accent1"/>
                </a:fillRef>
                <a:effectRef idx="1">
                  <a:schemeClr val="accent1"/>
                </a:effectRef>
                <a:fontRef idx="minor">
                  <a:schemeClr val="dk1"/>
                </a:fontRef>
              </p:style>
              <p:txBody>
                <a:bodyPr anchor="ctr"/>
                <a:lstStyle/>
                <a:p>
                  <a:pPr>
                    <a:defRPr/>
                  </a:pPr>
                  <a:r>
                    <a:rPr lang="en-US" dirty="0" smtClean="0">
                      <a:solidFill>
                        <a:srgbClr val="002060"/>
                      </a:solidFill>
                      <a:cs typeface="Times New Roman" pitchFamily="18" charset="0"/>
                    </a:rPr>
                    <a:t>Union for education, science and culture </a:t>
                  </a:r>
                  <a:endParaRPr lang="mk-MK" cap="all" dirty="0">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cs typeface="Arial" pitchFamily="34" charset="0"/>
                  </a:endParaRPr>
                </a:p>
              </p:txBody>
            </p:sp>
          </p:grpSp>
          <p:cxnSp>
            <p:nvCxnSpPr>
              <p:cNvPr id="30" name="Straight Arrow Connector 29"/>
              <p:cNvCxnSpPr>
                <a:endCxn id="45" idx="1"/>
              </p:cNvCxnSpPr>
              <p:nvPr/>
            </p:nvCxnSpPr>
            <p:spPr>
              <a:xfrm flipV="1">
                <a:off x="1524280" y="2122726"/>
                <a:ext cx="1219480" cy="849018"/>
              </a:xfrm>
              <a:prstGeom prst="straightConnector1">
                <a:avLst/>
              </a:prstGeom>
              <a:ln>
                <a:solidFill>
                  <a:schemeClr val="bg1">
                    <a:lumMod val="50000"/>
                  </a:schemeClr>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a:endCxn id="46" idx="1"/>
              </p:cNvCxnSpPr>
              <p:nvPr/>
            </p:nvCxnSpPr>
            <p:spPr>
              <a:xfrm flipV="1">
                <a:off x="1751938" y="2446463"/>
                <a:ext cx="1243359" cy="601453"/>
              </a:xfrm>
              <a:prstGeom prst="straightConnector1">
                <a:avLst/>
              </a:prstGeom>
              <a:ln>
                <a:solidFill>
                  <a:schemeClr val="bg1">
                    <a:lumMod val="50000"/>
                  </a:schemeClr>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a:stCxn id="44" idx="7"/>
                <a:endCxn id="47" idx="1"/>
              </p:cNvCxnSpPr>
              <p:nvPr/>
            </p:nvCxnSpPr>
            <p:spPr>
              <a:xfrm rot="5400000" flipH="1" flipV="1">
                <a:off x="2531113" y="2112059"/>
                <a:ext cx="428476" cy="1719371"/>
              </a:xfrm>
              <a:prstGeom prst="straightConnector1">
                <a:avLst/>
              </a:prstGeom>
              <a:ln>
                <a:solidFill>
                  <a:schemeClr val="bg1">
                    <a:lumMod val="50000"/>
                  </a:schemeClr>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a:endCxn id="48" idx="1"/>
              </p:cNvCxnSpPr>
              <p:nvPr/>
            </p:nvCxnSpPr>
            <p:spPr>
              <a:xfrm flipV="1">
                <a:off x="2057604" y="3065374"/>
                <a:ext cx="1853100" cy="287237"/>
              </a:xfrm>
              <a:prstGeom prst="straightConnector1">
                <a:avLst/>
              </a:prstGeom>
              <a:ln>
                <a:solidFill>
                  <a:schemeClr val="bg1">
                    <a:lumMod val="50000"/>
                  </a:schemeClr>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a:endCxn id="49" idx="1"/>
              </p:cNvCxnSpPr>
              <p:nvPr/>
            </p:nvCxnSpPr>
            <p:spPr>
              <a:xfrm flipV="1">
                <a:off x="2134020" y="3365307"/>
                <a:ext cx="1927924" cy="215825"/>
              </a:xfrm>
              <a:prstGeom prst="straightConnector1">
                <a:avLst/>
              </a:prstGeom>
              <a:ln>
                <a:solidFill>
                  <a:schemeClr val="bg1">
                    <a:lumMod val="50000"/>
                  </a:schemeClr>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stCxn id="44" idx="6"/>
                <a:endCxn id="27" idx="1"/>
              </p:cNvCxnSpPr>
              <p:nvPr/>
            </p:nvCxnSpPr>
            <p:spPr>
              <a:xfrm flipV="1">
                <a:off x="2157900" y="3695392"/>
                <a:ext cx="1956581" cy="104739"/>
              </a:xfrm>
              <a:prstGeom prst="straightConnector1">
                <a:avLst/>
              </a:prstGeom>
              <a:ln>
                <a:solidFill>
                  <a:schemeClr val="bg1">
                    <a:lumMod val="50000"/>
                  </a:schemeClr>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a:endCxn id="50" idx="1"/>
              </p:cNvCxnSpPr>
              <p:nvPr/>
            </p:nvCxnSpPr>
            <p:spPr>
              <a:xfrm>
                <a:off x="2134020" y="4024531"/>
                <a:ext cx="1719569" cy="11430"/>
              </a:xfrm>
              <a:prstGeom prst="straightConnector1">
                <a:avLst/>
              </a:prstGeom>
              <a:ln>
                <a:solidFill>
                  <a:schemeClr val="bg1">
                    <a:lumMod val="50000"/>
                  </a:schemeClr>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a:endCxn id="51" idx="1"/>
              </p:cNvCxnSpPr>
              <p:nvPr/>
            </p:nvCxnSpPr>
            <p:spPr>
              <a:xfrm>
                <a:off x="2057604" y="4190521"/>
                <a:ext cx="1599970" cy="166630"/>
              </a:xfrm>
              <a:prstGeom prst="straightConnector1">
                <a:avLst/>
              </a:prstGeom>
              <a:ln>
                <a:solidFill>
                  <a:schemeClr val="bg1">
                    <a:lumMod val="50000"/>
                  </a:schemeClr>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a:endCxn id="52" idx="1"/>
              </p:cNvCxnSpPr>
              <p:nvPr/>
            </p:nvCxnSpPr>
            <p:spPr>
              <a:xfrm>
                <a:off x="1981187" y="4342868"/>
                <a:ext cx="1599970" cy="325325"/>
              </a:xfrm>
              <a:prstGeom prst="straightConnector1">
                <a:avLst/>
              </a:prstGeom>
              <a:ln>
                <a:solidFill>
                  <a:schemeClr val="bg1">
                    <a:lumMod val="50000"/>
                  </a:schemeClr>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p:nvPr/>
            </p:nvCxnSpPr>
            <p:spPr>
              <a:xfrm>
                <a:off x="1828354" y="4495215"/>
                <a:ext cx="1295896" cy="490368"/>
              </a:xfrm>
              <a:prstGeom prst="straightConnector1">
                <a:avLst/>
              </a:prstGeom>
              <a:ln>
                <a:solidFill>
                  <a:schemeClr val="bg1">
                    <a:lumMod val="50000"/>
                  </a:schemeClr>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a:endCxn id="43" idx="1"/>
              </p:cNvCxnSpPr>
              <p:nvPr/>
            </p:nvCxnSpPr>
            <p:spPr>
              <a:xfrm>
                <a:off x="1600696" y="4647562"/>
                <a:ext cx="1219480" cy="653823"/>
              </a:xfrm>
              <a:prstGeom prst="straightConnector1">
                <a:avLst/>
              </a:prstGeom>
              <a:ln>
                <a:solidFill>
                  <a:schemeClr val="bg1">
                    <a:lumMod val="50000"/>
                  </a:schemeClr>
                </a:solidFill>
                <a:headEnd type="arrow"/>
                <a:tailEnd type="arrow"/>
              </a:ln>
            </p:spPr>
            <p:style>
              <a:lnRef idx="1">
                <a:schemeClr val="accent1"/>
              </a:lnRef>
              <a:fillRef idx="0">
                <a:schemeClr val="accent1"/>
              </a:fillRef>
              <a:effectRef idx="0">
                <a:schemeClr val="accent1"/>
              </a:effectRef>
              <a:fontRef idx="minor">
                <a:schemeClr val="tx1"/>
              </a:fontRef>
            </p:style>
          </p:cxnSp>
        </p:grpSp>
      </p:grpSp>
      <p:sp>
        <p:nvSpPr>
          <p:cNvPr id="53" name="Rectangle 52"/>
          <p:cNvSpPr/>
          <p:nvPr/>
        </p:nvSpPr>
        <p:spPr>
          <a:xfrm>
            <a:off x="4283968" y="3964120"/>
            <a:ext cx="3294492" cy="369332"/>
          </a:xfrm>
          <a:prstGeom prst="rect">
            <a:avLst/>
          </a:prstGeom>
          <a:ln>
            <a:noFill/>
          </a:ln>
        </p:spPr>
        <p:txBody>
          <a:bodyPr wrap="none">
            <a:spAutoFit/>
          </a:bodyPr>
          <a:lstStyle/>
          <a:p>
            <a:r>
              <a:rPr lang="en-US" dirty="0" smtClean="0">
                <a:solidFill>
                  <a:srgbClr val="002060"/>
                </a:solidFill>
                <a:latin typeface="+mn-lt"/>
                <a:cs typeface="Times New Roman" pitchFamily="18" charset="0"/>
              </a:rPr>
              <a:t>Chamber</a:t>
            </a:r>
            <a:r>
              <a:rPr lang="en-US" dirty="0" smtClean="0">
                <a:solidFill>
                  <a:srgbClr val="002060"/>
                </a:solidFill>
                <a:latin typeface="Times New Roman" pitchFamily="18" charset="0"/>
                <a:cs typeface="Times New Roman" pitchFamily="18" charset="0"/>
              </a:rPr>
              <a:t> of Crafts of Macedonia </a:t>
            </a:r>
            <a:endParaRPr lang="en-US" dirty="0"/>
          </a:p>
        </p:txBody>
      </p:sp>
      <p:sp>
        <p:nvSpPr>
          <p:cNvPr id="56" name="TextBox 55"/>
          <p:cNvSpPr txBox="1"/>
          <p:nvPr/>
        </p:nvSpPr>
        <p:spPr>
          <a:xfrm>
            <a:off x="0" y="980728"/>
            <a:ext cx="8964488" cy="646331"/>
          </a:xfrm>
          <a:prstGeom prst="rect">
            <a:avLst/>
          </a:prstGeom>
          <a:noFill/>
        </p:spPr>
        <p:txBody>
          <a:bodyPr wrap="square" rtlCol="0">
            <a:spAutoFit/>
          </a:bodyPr>
          <a:lstStyle/>
          <a:p>
            <a:r>
              <a:rPr lang="en-US" b="1" dirty="0" smtClean="0"/>
              <a:t>Social Partnership Protocol singed in May 2010 between the VET Centre and the following organizations:  </a:t>
            </a:r>
            <a:endParaRPr lang="en-US"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285750"/>
            <a:ext cx="5796136" cy="428625"/>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chemeClr val="tx1"/>
              </a:solidFill>
            </a:endParaRPr>
          </a:p>
        </p:txBody>
      </p:sp>
      <p:sp>
        <p:nvSpPr>
          <p:cNvPr id="4099" name="TextBox 1"/>
          <p:cNvSpPr txBox="1">
            <a:spLocks noChangeArrowheads="1"/>
          </p:cNvSpPr>
          <p:nvPr/>
        </p:nvSpPr>
        <p:spPr bwMode="auto">
          <a:xfrm>
            <a:off x="179512" y="260648"/>
            <a:ext cx="5616624" cy="461665"/>
          </a:xfrm>
          <a:prstGeom prst="rect">
            <a:avLst/>
          </a:prstGeom>
          <a:noFill/>
          <a:ln w="9525">
            <a:noFill/>
            <a:miter lim="800000"/>
            <a:headEnd/>
            <a:tailEnd/>
          </a:ln>
        </p:spPr>
        <p:txBody>
          <a:bodyPr wrap="square">
            <a:spAutoFit/>
          </a:bodyPr>
          <a:lstStyle/>
          <a:p>
            <a:r>
              <a:rPr lang="en-US" sz="2000" b="1" dirty="0" smtClean="0"/>
              <a:t>Responsibilities of the social partners</a:t>
            </a:r>
            <a:r>
              <a:rPr lang="en-US" sz="2400" b="1" dirty="0" smtClean="0"/>
              <a:t>:</a:t>
            </a:r>
            <a:endParaRPr lang="mk-MK" sz="2400" b="1" baseline="30000" dirty="0">
              <a:latin typeface="Calibri" pitchFamily="34" charset="0"/>
            </a:endParaRPr>
          </a:p>
        </p:txBody>
      </p:sp>
      <p:sp>
        <p:nvSpPr>
          <p:cNvPr id="5" name="Rectangle 4"/>
          <p:cNvSpPr/>
          <p:nvPr/>
        </p:nvSpPr>
        <p:spPr>
          <a:xfrm>
            <a:off x="5942424" y="285750"/>
            <a:ext cx="1005840" cy="428625"/>
          </a:xfrm>
          <a:prstGeom prst="rect">
            <a:avLst/>
          </a:prstGeom>
          <a:solidFill>
            <a:srgbClr val="6E70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7022544" y="285750"/>
            <a:ext cx="1005840" cy="428625"/>
          </a:xfrm>
          <a:prstGeom prst="rect">
            <a:avLst/>
          </a:prstGeom>
          <a:solidFill>
            <a:srgbClr val="EDE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a:xfrm>
            <a:off x="8100392" y="285750"/>
            <a:ext cx="1005840" cy="428625"/>
          </a:xfrm>
          <a:prstGeom prst="rect">
            <a:avLst/>
          </a:prstGeom>
          <a:solidFill>
            <a:srgbClr val="D6450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2" name="Group 16"/>
          <p:cNvGrpSpPr>
            <a:grpSpLocks/>
          </p:cNvGrpSpPr>
          <p:nvPr/>
        </p:nvGrpSpPr>
        <p:grpSpPr bwMode="auto">
          <a:xfrm rot="-5400000">
            <a:off x="216372" y="1087884"/>
            <a:ext cx="320675" cy="106363"/>
            <a:chOff x="2928926" y="1928802"/>
            <a:chExt cx="5929354" cy="428628"/>
          </a:xfrm>
        </p:grpSpPr>
        <p:sp>
          <p:nvSpPr>
            <p:cNvPr id="13" name="Rectangle 12"/>
            <p:cNvSpPr/>
            <p:nvPr/>
          </p:nvSpPr>
          <p:spPr>
            <a:xfrm>
              <a:off x="3222468" y="1928804"/>
              <a:ext cx="1438318" cy="428628"/>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chemeClr val="tx1"/>
                </a:solidFill>
              </a:endParaRPr>
            </a:p>
          </p:txBody>
        </p:sp>
        <p:sp>
          <p:nvSpPr>
            <p:cNvPr id="14" name="Rectangle 13"/>
            <p:cNvSpPr/>
            <p:nvPr/>
          </p:nvSpPr>
          <p:spPr>
            <a:xfrm>
              <a:off x="4719483" y="1928802"/>
              <a:ext cx="1438299" cy="428628"/>
            </a:xfrm>
            <a:prstGeom prst="rect">
              <a:avLst/>
            </a:prstGeom>
            <a:solidFill>
              <a:srgbClr val="6E70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Rectangle 14"/>
            <p:cNvSpPr/>
            <p:nvPr/>
          </p:nvSpPr>
          <p:spPr>
            <a:xfrm>
              <a:off x="6216498" y="1928804"/>
              <a:ext cx="1438318" cy="428628"/>
            </a:xfrm>
            <a:prstGeom prst="rect">
              <a:avLst/>
            </a:prstGeom>
            <a:solidFill>
              <a:srgbClr val="EDE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6" name="Rectangle 15"/>
            <p:cNvSpPr/>
            <p:nvPr/>
          </p:nvSpPr>
          <p:spPr>
            <a:xfrm>
              <a:off x="7713513" y="1928802"/>
              <a:ext cx="1438299" cy="428628"/>
            </a:xfrm>
            <a:prstGeom prst="rect">
              <a:avLst/>
            </a:prstGeom>
            <a:solidFill>
              <a:srgbClr val="D6450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cxnSp>
        <p:nvCxnSpPr>
          <p:cNvPr id="23" name="Straight Connector 22"/>
          <p:cNvCxnSpPr/>
          <p:nvPr/>
        </p:nvCxnSpPr>
        <p:spPr>
          <a:xfrm>
            <a:off x="642938" y="6572250"/>
            <a:ext cx="6215062" cy="0"/>
          </a:xfrm>
          <a:prstGeom prst="line">
            <a:avLst/>
          </a:prstGeom>
          <a:ln>
            <a:solidFill>
              <a:srgbClr val="070505"/>
            </a:solidFill>
          </a:ln>
        </p:spPr>
        <p:style>
          <a:lnRef idx="1">
            <a:schemeClr val="accent1"/>
          </a:lnRef>
          <a:fillRef idx="0">
            <a:schemeClr val="accent1"/>
          </a:fillRef>
          <a:effectRef idx="0">
            <a:schemeClr val="accent1"/>
          </a:effectRef>
          <a:fontRef idx="minor">
            <a:schemeClr val="tx1"/>
          </a:fontRef>
        </p:style>
      </p:cxnSp>
      <p:sp>
        <p:nvSpPr>
          <p:cNvPr id="24" name="TextBox 22"/>
          <p:cNvSpPr txBox="1">
            <a:spLocks noChangeArrowheads="1"/>
          </p:cNvSpPr>
          <p:nvPr/>
        </p:nvSpPr>
        <p:spPr bwMode="auto">
          <a:xfrm>
            <a:off x="6786563" y="6453336"/>
            <a:ext cx="2000250" cy="246221"/>
          </a:xfrm>
          <a:prstGeom prst="rect">
            <a:avLst/>
          </a:prstGeom>
          <a:noFill/>
          <a:ln w="9525">
            <a:noFill/>
            <a:miter lim="800000"/>
            <a:headEnd/>
            <a:tailEnd/>
          </a:ln>
        </p:spPr>
        <p:txBody>
          <a:bodyPr>
            <a:spAutoFit/>
          </a:bodyPr>
          <a:lstStyle/>
          <a:p>
            <a:pPr algn="r"/>
            <a:r>
              <a:rPr lang="en-US" sz="1500" i="1" baseline="30000" dirty="0" smtClean="0">
                <a:latin typeface="Calibri" pitchFamily="34" charset="0"/>
              </a:rPr>
              <a:t>Social Partnership in Macedonia</a:t>
            </a:r>
            <a:endParaRPr lang="mk-MK" sz="1500" i="1" baseline="30000" dirty="0">
              <a:latin typeface="Calibri" pitchFamily="34" charset="0"/>
            </a:endParaRPr>
          </a:p>
        </p:txBody>
      </p:sp>
      <p:sp>
        <p:nvSpPr>
          <p:cNvPr id="26" name="TextBox 25"/>
          <p:cNvSpPr txBox="1"/>
          <p:nvPr/>
        </p:nvSpPr>
        <p:spPr>
          <a:xfrm>
            <a:off x="467544" y="836712"/>
            <a:ext cx="8676456" cy="7417415"/>
          </a:xfrm>
          <a:prstGeom prst="rect">
            <a:avLst/>
          </a:prstGeom>
          <a:noFill/>
        </p:spPr>
        <p:txBody>
          <a:bodyPr wrap="square" rtlCol="0">
            <a:spAutoFit/>
          </a:bodyPr>
          <a:lstStyle/>
          <a:p>
            <a:r>
              <a:rPr lang="en-GB" sz="2000" b="1" dirty="0" smtClean="0"/>
              <a:t>Employers’ associations:</a:t>
            </a:r>
            <a:endParaRPr lang="en-US" sz="1050" dirty="0" smtClean="0"/>
          </a:p>
          <a:p>
            <a:pPr marL="287338" lvl="0" indent="-287338">
              <a:spcBef>
                <a:spcPts val="600"/>
              </a:spcBef>
              <a:spcAft>
                <a:spcPts val="600"/>
              </a:spcAft>
              <a:buFont typeface="Wingdings" pitchFamily="2" charset="2"/>
              <a:buChar char="q"/>
            </a:pPr>
            <a:r>
              <a:rPr lang="en-GB" dirty="0" smtClean="0"/>
              <a:t>identify relevant employers to support activities related to development of VET</a:t>
            </a:r>
            <a:endParaRPr lang="en-US" dirty="0" smtClean="0"/>
          </a:p>
          <a:p>
            <a:pPr marL="287338" lvl="0" indent="-287338">
              <a:spcBef>
                <a:spcPts val="600"/>
              </a:spcBef>
              <a:spcAft>
                <a:spcPts val="600"/>
              </a:spcAft>
              <a:buFont typeface="Wingdings" pitchFamily="2" charset="2"/>
              <a:buChar char="q"/>
            </a:pPr>
            <a:r>
              <a:rPr lang="en-GB" dirty="0" smtClean="0"/>
              <a:t>initiate consultative activities with employers and provide feedback to the VET Centre </a:t>
            </a:r>
            <a:endParaRPr lang="en-US" dirty="0" smtClean="0"/>
          </a:p>
          <a:p>
            <a:pPr marL="287338" lvl="0" indent="-287338">
              <a:spcBef>
                <a:spcPts val="600"/>
              </a:spcBef>
              <a:spcAft>
                <a:spcPts val="600"/>
              </a:spcAft>
              <a:buFont typeface="Wingdings" pitchFamily="2" charset="2"/>
              <a:buChar char="q"/>
            </a:pPr>
            <a:r>
              <a:rPr lang="en-GB" dirty="0" smtClean="0"/>
              <a:t>promote the changes in the VET system to the business community and employers </a:t>
            </a:r>
            <a:endParaRPr lang="en-US" dirty="0" smtClean="0"/>
          </a:p>
          <a:p>
            <a:endParaRPr lang="en-US" sz="1400" dirty="0" smtClean="0"/>
          </a:p>
          <a:p>
            <a:endParaRPr lang="en-GB" sz="1400" b="1" dirty="0" smtClean="0"/>
          </a:p>
          <a:p>
            <a:r>
              <a:rPr lang="en-GB" sz="2000" b="1" dirty="0" smtClean="0"/>
              <a:t>Trade unions</a:t>
            </a:r>
            <a:r>
              <a:rPr lang="en-GB" sz="2400" b="1" dirty="0" smtClean="0"/>
              <a:t>:</a:t>
            </a:r>
          </a:p>
          <a:p>
            <a:pPr marL="287338" lvl="0" indent="-287338">
              <a:spcBef>
                <a:spcPts val="600"/>
              </a:spcBef>
              <a:spcAft>
                <a:spcPts val="600"/>
              </a:spcAft>
              <a:buFont typeface="Wingdings" pitchFamily="2" charset="2"/>
              <a:buChar char="q"/>
            </a:pPr>
            <a:r>
              <a:rPr lang="en-GB" dirty="0" smtClean="0"/>
              <a:t>identify issues pertaining to working conditions, safety at work, remuneration, acquiring new working skills</a:t>
            </a:r>
            <a:endParaRPr lang="en-US" dirty="0" smtClean="0"/>
          </a:p>
          <a:p>
            <a:pPr marL="287338" lvl="0" indent="-287338">
              <a:spcBef>
                <a:spcPts val="600"/>
              </a:spcBef>
              <a:spcAft>
                <a:spcPts val="600"/>
              </a:spcAft>
              <a:buFont typeface="Wingdings" pitchFamily="2" charset="2"/>
              <a:buChar char="q"/>
            </a:pPr>
            <a:r>
              <a:rPr lang="en-GB" dirty="0" smtClean="0"/>
              <a:t>initiate consultative activities with employees and forward feedback to the VET Centre on the quality of implementation of VET and on how useful curricula are </a:t>
            </a:r>
            <a:endParaRPr lang="en-US" dirty="0" smtClean="0"/>
          </a:p>
          <a:p>
            <a:pPr marL="287338" lvl="0" indent="-287338">
              <a:spcBef>
                <a:spcPts val="600"/>
              </a:spcBef>
              <a:spcAft>
                <a:spcPts val="600"/>
              </a:spcAft>
              <a:buFont typeface="Wingdings" pitchFamily="2" charset="2"/>
              <a:buChar char="q"/>
            </a:pPr>
            <a:r>
              <a:rPr lang="en-GB" dirty="0" smtClean="0"/>
              <a:t>promote the benefits from the VET system with the intention of supporting employees’ career movement</a:t>
            </a:r>
            <a:endParaRPr lang="en-US" dirty="0" smtClean="0"/>
          </a:p>
          <a:p>
            <a:r>
              <a:rPr lang="en-GB" sz="2000" dirty="0" smtClean="0"/>
              <a:t> </a:t>
            </a:r>
            <a:endParaRPr lang="en-US" sz="2000" dirty="0" smtClean="0"/>
          </a:p>
          <a:p>
            <a:endParaRPr lang="en-US" b="1" dirty="0" smtClean="0"/>
          </a:p>
          <a:p>
            <a:endParaRPr lang="en-US" b="1" dirty="0" smtClean="0"/>
          </a:p>
          <a:p>
            <a:endParaRPr lang="en-US" b="1" dirty="0" smtClean="0"/>
          </a:p>
          <a:p>
            <a:endParaRPr lang="en-US" b="1" dirty="0" smtClean="0"/>
          </a:p>
          <a:p>
            <a:endParaRPr lang="en-US" b="1" dirty="0" smtClean="0"/>
          </a:p>
          <a:p>
            <a:endParaRPr lang="en-US" b="1" dirty="0" smtClean="0"/>
          </a:p>
          <a:p>
            <a:endParaRPr lang="en-US" dirty="0" smtClean="0"/>
          </a:p>
        </p:txBody>
      </p:sp>
      <p:grpSp>
        <p:nvGrpSpPr>
          <p:cNvPr id="25" name="Group 17"/>
          <p:cNvGrpSpPr>
            <a:grpSpLocks/>
          </p:cNvGrpSpPr>
          <p:nvPr/>
        </p:nvGrpSpPr>
        <p:grpSpPr bwMode="auto">
          <a:xfrm rot="-5400000">
            <a:off x="216372" y="3752180"/>
            <a:ext cx="320675" cy="106363"/>
            <a:chOff x="2928926" y="1928802"/>
            <a:chExt cx="5929354" cy="428628"/>
          </a:xfrm>
        </p:grpSpPr>
        <p:sp>
          <p:nvSpPr>
            <p:cNvPr id="27" name="Rectangle 26"/>
            <p:cNvSpPr/>
            <p:nvPr/>
          </p:nvSpPr>
          <p:spPr>
            <a:xfrm>
              <a:off x="3222468" y="1928804"/>
              <a:ext cx="1438318" cy="428628"/>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chemeClr val="tx1"/>
                </a:solidFill>
              </a:endParaRPr>
            </a:p>
          </p:txBody>
        </p:sp>
        <p:sp>
          <p:nvSpPr>
            <p:cNvPr id="29" name="Rectangle 28"/>
            <p:cNvSpPr/>
            <p:nvPr/>
          </p:nvSpPr>
          <p:spPr>
            <a:xfrm>
              <a:off x="4719483" y="1928802"/>
              <a:ext cx="1438299" cy="428628"/>
            </a:xfrm>
            <a:prstGeom prst="rect">
              <a:avLst/>
            </a:prstGeom>
            <a:solidFill>
              <a:srgbClr val="6E70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0" name="Rectangle 29"/>
            <p:cNvSpPr/>
            <p:nvPr/>
          </p:nvSpPr>
          <p:spPr>
            <a:xfrm>
              <a:off x="6216498" y="1928804"/>
              <a:ext cx="1438318" cy="428628"/>
            </a:xfrm>
            <a:prstGeom prst="rect">
              <a:avLst/>
            </a:prstGeom>
            <a:solidFill>
              <a:srgbClr val="EDE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1" name="Rectangle 30"/>
            <p:cNvSpPr/>
            <p:nvPr/>
          </p:nvSpPr>
          <p:spPr>
            <a:xfrm>
              <a:off x="7713513" y="1928802"/>
              <a:ext cx="1438299" cy="428628"/>
            </a:xfrm>
            <a:prstGeom prst="rect">
              <a:avLst/>
            </a:prstGeom>
            <a:solidFill>
              <a:srgbClr val="D6450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285750"/>
            <a:ext cx="5796136" cy="428625"/>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chemeClr val="tx1"/>
              </a:solidFill>
            </a:endParaRPr>
          </a:p>
        </p:txBody>
      </p:sp>
      <p:sp>
        <p:nvSpPr>
          <p:cNvPr id="4099" name="TextBox 1"/>
          <p:cNvSpPr txBox="1">
            <a:spLocks noChangeArrowheads="1"/>
          </p:cNvSpPr>
          <p:nvPr/>
        </p:nvSpPr>
        <p:spPr bwMode="auto">
          <a:xfrm>
            <a:off x="0" y="260648"/>
            <a:ext cx="5868144" cy="461665"/>
          </a:xfrm>
          <a:prstGeom prst="rect">
            <a:avLst/>
          </a:prstGeom>
          <a:noFill/>
          <a:ln w="9525">
            <a:noFill/>
            <a:miter lim="800000"/>
            <a:headEnd/>
            <a:tailEnd/>
          </a:ln>
        </p:spPr>
        <p:txBody>
          <a:bodyPr wrap="square">
            <a:spAutoFit/>
          </a:bodyPr>
          <a:lstStyle/>
          <a:p>
            <a:r>
              <a:rPr lang="en-US" sz="2000" b="1" dirty="0" smtClean="0"/>
              <a:t>Responsibilities of the Government and LSGU</a:t>
            </a:r>
            <a:r>
              <a:rPr lang="en-US" sz="2400" b="1" dirty="0" smtClean="0"/>
              <a:t>:</a:t>
            </a:r>
            <a:endParaRPr lang="mk-MK" sz="2400" b="1" baseline="30000" dirty="0">
              <a:latin typeface="Calibri" pitchFamily="34" charset="0"/>
            </a:endParaRPr>
          </a:p>
        </p:txBody>
      </p:sp>
      <p:sp>
        <p:nvSpPr>
          <p:cNvPr id="5" name="Rectangle 4"/>
          <p:cNvSpPr/>
          <p:nvPr/>
        </p:nvSpPr>
        <p:spPr>
          <a:xfrm>
            <a:off x="5942424" y="285750"/>
            <a:ext cx="1005840" cy="428625"/>
          </a:xfrm>
          <a:prstGeom prst="rect">
            <a:avLst/>
          </a:prstGeom>
          <a:solidFill>
            <a:srgbClr val="6E70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7022544" y="285750"/>
            <a:ext cx="1005840" cy="428625"/>
          </a:xfrm>
          <a:prstGeom prst="rect">
            <a:avLst/>
          </a:prstGeom>
          <a:solidFill>
            <a:srgbClr val="EDE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a:xfrm>
            <a:off x="8100392" y="285750"/>
            <a:ext cx="1005840" cy="428625"/>
          </a:xfrm>
          <a:prstGeom prst="rect">
            <a:avLst/>
          </a:prstGeom>
          <a:solidFill>
            <a:srgbClr val="D6450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2" name="Group 16"/>
          <p:cNvGrpSpPr>
            <a:grpSpLocks/>
          </p:cNvGrpSpPr>
          <p:nvPr/>
        </p:nvGrpSpPr>
        <p:grpSpPr bwMode="auto">
          <a:xfrm rot="-5400000">
            <a:off x="216372" y="1056352"/>
            <a:ext cx="320675" cy="106363"/>
            <a:chOff x="2928926" y="1928802"/>
            <a:chExt cx="5929354" cy="428628"/>
          </a:xfrm>
        </p:grpSpPr>
        <p:sp>
          <p:nvSpPr>
            <p:cNvPr id="13" name="Rectangle 12"/>
            <p:cNvSpPr/>
            <p:nvPr/>
          </p:nvSpPr>
          <p:spPr>
            <a:xfrm>
              <a:off x="3222468" y="1928804"/>
              <a:ext cx="1438318" cy="428628"/>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chemeClr val="tx1"/>
                </a:solidFill>
              </a:endParaRPr>
            </a:p>
          </p:txBody>
        </p:sp>
        <p:sp>
          <p:nvSpPr>
            <p:cNvPr id="14" name="Rectangle 13"/>
            <p:cNvSpPr/>
            <p:nvPr/>
          </p:nvSpPr>
          <p:spPr>
            <a:xfrm>
              <a:off x="4719483" y="1928802"/>
              <a:ext cx="1438299" cy="428628"/>
            </a:xfrm>
            <a:prstGeom prst="rect">
              <a:avLst/>
            </a:prstGeom>
            <a:solidFill>
              <a:srgbClr val="6E70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Rectangle 14"/>
            <p:cNvSpPr/>
            <p:nvPr/>
          </p:nvSpPr>
          <p:spPr>
            <a:xfrm>
              <a:off x="6216498" y="1928804"/>
              <a:ext cx="1438318" cy="428628"/>
            </a:xfrm>
            <a:prstGeom prst="rect">
              <a:avLst/>
            </a:prstGeom>
            <a:solidFill>
              <a:srgbClr val="EDE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6" name="Rectangle 15"/>
            <p:cNvSpPr/>
            <p:nvPr/>
          </p:nvSpPr>
          <p:spPr>
            <a:xfrm>
              <a:off x="7713513" y="1928802"/>
              <a:ext cx="1438299" cy="428628"/>
            </a:xfrm>
            <a:prstGeom prst="rect">
              <a:avLst/>
            </a:prstGeom>
            <a:solidFill>
              <a:srgbClr val="D6450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3" name="Group 17"/>
          <p:cNvGrpSpPr>
            <a:grpSpLocks/>
          </p:cNvGrpSpPr>
          <p:nvPr/>
        </p:nvGrpSpPr>
        <p:grpSpPr bwMode="auto">
          <a:xfrm rot="-5400000">
            <a:off x="220140" y="3536156"/>
            <a:ext cx="320675" cy="106363"/>
            <a:chOff x="2928926" y="1928802"/>
            <a:chExt cx="5929354" cy="428628"/>
          </a:xfrm>
        </p:grpSpPr>
        <p:sp>
          <p:nvSpPr>
            <p:cNvPr id="19" name="Rectangle 18"/>
            <p:cNvSpPr/>
            <p:nvPr/>
          </p:nvSpPr>
          <p:spPr>
            <a:xfrm>
              <a:off x="3222468" y="1928804"/>
              <a:ext cx="1438318" cy="428628"/>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chemeClr val="tx1"/>
                </a:solidFill>
              </a:endParaRPr>
            </a:p>
          </p:txBody>
        </p:sp>
        <p:sp>
          <p:nvSpPr>
            <p:cNvPr id="20" name="Rectangle 19"/>
            <p:cNvSpPr/>
            <p:nvPr/>
          </p:nvSpPr>
          <p:spPr>
            <a:xfrm>
              <a:off x="4719483" y="1928802"/>
              <a:ext cx="1438299" cy="428628"/>
            </a:xfrm>
            <a:prstGeom prst="rect">
              <a:avLst/>
            </a:prstGeom>
            <a:solidFill>
              <a:srgbClr val="6E70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1" name="Rectangle 20"/>
            <p:cNvSpPr/>
            <p:nvPr/>
          </p:nvSpPr>
          <p:spPr>
            <a:xfrm>
              <a:off x="6216498" y="1928804"/>
              <a:ext cx="1438318" cy="428628"/>
            </a:xfrm>
            <a:prstGeom prst="rect">
              <a:avLst/>
            </a:prstGeom>
            <a:solidFill>
              <a:srgbClr val="EDE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2" name="Rectangle 21"/>
            <p:cNvSpPr/>
            <p:nvPr/>
          </p:nvSpPr>
          <p:spPr>
            <a:xfrm>
              <a:off x="7713513" y="1928802"/>
              <a:ext cx="1438299" cy="428628"/>
            </a:xfrm>
            <a:prstGeom prst="rect">
              <a:avLst/>
            </a:prstGeom>
            <a:solidFill>
              <a:srgbClr val="D6450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cxnSp>
        <p:nvCxnSpPr>
          <p:cNvPr id="23" name="Straight Connector 22"/>
          <p:cNvCxnSpPr/>
          <p:nvPr/>
        </p:nvCxnSpPr>
        <p:spPr>
          <a:xfrm>
            <a:off x="642938" y="6572250"/>
            <a:ext cx="6215062" cy="0"/>
          </a:xfrm>
          <a:prstGeom prst="line">
            <a:avLst/>
          </a:prstGeom>
          <a:ln>
            <a:solidFill>
              <a:srgbClr val="070505"/>
            </a:solidFill>
          </a:ln>
        </p:spPr>
        <p:style>
          <a:lnRef idx="1">
            <a:schemeClr val="accent1"/>
          </a:lnRef>
          <a:fillRef idx="0">
            <a:schemeClr val="accent1"/>
          </a:fillRef>
          <a:effectRef idx="0">
            <a:schemeClr val="accent1"/>
          </a:effectRef>
          <a:fontRef idx="minor">
            <a:schemeClr val="tx1"/>
          </a:fontRef>
        </p:style>
      </p:cxnSp>
      <p:sp>
        <p:nvSpPr>
          <p:cNvPr id="24" name="TextBox 22"/>
          <p:cNvSpPr txBox="1">
            <a:spLocks noChangeArrowheads="1"/>
          </p:cNvSpPr>
          <p:nvPr/>
        </p:nvSpPr>
        <p:spPr bwMode="auto">
          <a:xfrm>
            <a:off x="6786563" y="6453336"/>
            <a:ext cx="2000250" cy="246221"/>
          </a:xfrm>
          <a:prstGeom prst="rect">
            <a:avLst/>
          </a:prstGeom>
          <a:noFill/>
          <a:ln w="9525">
            <a:noFill/>
            <a:miter lim="800000"/>
            <a:headEnd/>
            <a:tailEnd/>
          </a:ln>
        </p:spPr>
        <p:txBody>
          <a:bodyPr>
            <a:spAutoFit/>
          </a:bodyPr>
          <a:lstStyle/>
          <a:p>
            <a:pPr algn="r"/>
            <a:r>
              <a:rPr lang="en-US" sz="1500" i="1" baseline="30000" dirty="0" smtClean="0">
                <a:latin typeface="Calibri" pitchFamily="34" charset="0"/>
              </a:rPr>
              <a:t>Social Partnership in Macedonia</a:t>
            </a:r>
            <a:endParaRPr lang="mk-MK" sz="1500" i="1" baseline="30000" dirty="0">
              <a:latin typeface="Calibri" pitchFamily="34" charset="0"/>
            </a:endParaRPr>
          </a:p>
        </p:txBody>
      </p:sp>
      <p:sp>
        <p:nvSpPr>
          <p:cNvPr id="26" name="TextBox 25"/>
          <p:cNvSpPr txBox="1"/>
          <p:nvPr/>
        </p:nvSpPr>
        <p:spPr>
          <a:xfrm>
            <a:off x="467544" y="836712"/>
            <a:ext cx="8676456" cy="7125027"/>
          </a:xfrm>
          <a:prstGeom prst="rect">
            <a:avLst/>
          </a:prstGeom>
          <a:noFill/>
        </p:spPr>
        <p:txBody>
          <a:bodyPr wrap="square" rtlCol="0">
            <a:spAutoFit/>
          </a:bodyPr>
          <a:lstStyle/>
          <a:p>
            <a:pPr>
              <a:tabLst>
                <a:tab pos="4965700" algn="l"/>
              </a:tabLst>
            </a:pPr>
            <a:r>
              <a:rPr lang="en-US" sz="2000" b="1" dirty="0" smtClean="0"/>
              <a:t>Ministries</a:t>
            </a:r>
          </a:p>
          <a:p>
            <a:endParaRPr lang="en-US" b="1" dirty="0" smtClean="0"/>
          </a:p>
          <a:p>
            <a:pPr marL="287338" lvl="0" indent="-287338">
              <a:spcBef>
                <a:spcPts val="300"/>
              </a:spcBef>
              <a:spcAft>
                <a:spcPts val="300"/>
              </a:spcAft>
              <a:buFont typeface="Wingdings" pitchFamily="2" charset="2"/>
              <a:buChar char="q"/>
            </a:pPr>
            <a:r>
              <a:rPr lang="en-GB" dirty="0" smtClean="0"/>
              <a:t>agree and allocate resources for supporting the work of the VET Centre</a:t>
            </a:r>
            <a:endParaRPr lang="en-US" dirty="0" smtClean="0"/>
          </a:p>
          <a:p>
            <a:pPr marL="287338" lvl="0" indent="-287338">
              <a:spcBef>
                <a:spcPts val="300"/>
              </a:spcBef>
              <a:spcAft>
                <a:spcPts val="300"/>
              </a:spcAft>
              <a:buFont typeface="Wingdings" pitchFamily="2" charset="2"/>
              <a:buChar char="q"/>
            </a:pPr>
            <a:r>
              <a:rPr lang="en-GB" dirty="0" smtClean="0"/>
              <a:t>communicate to the VET Centre the data regarding the labour market and other relevant official statistic data</a:t>
            </a:r>
            <a:endParaRPr lang="en-US" dirty="0" smtClean="0"/>
          </a:p>
          <a:p>
            <a:pPr marL="287338" lvl="0" indent="-287338">
              <a:spcBef>
                <a:spcPts val="300"/>
              </a:spcBef>
              <a:spcAft>
                <a:spcPts val="300"/>
              </a:spcAft>
              <a:buFont typeface="Wingdings" pitchFamily="2" charset="2"/>
              <a:buChar char="q"/>
            </a:pPr>
            <a:r>
              <a:rPr lang="en-GB" dirty="0" smtClean="0"/>
              <a:t>provide support to social partners in their capacity-building for the sake of more successful involvement in the Protocol</a:t>
            </a:r>
          </a:p>
          <a:p>
            <a:pPr marL="287338" lvl="0" indent="-287338">
              <a:spcBef>
                <a:spcPts val="300"/>
              </a:spcBef>
              <a:spcAft>
                <a:spcPts val="300"/>
              </a:spcAft>
            </a:pPr>
            <a:endParaRPr lang="en-GB" sz="1600" dirty="0" smtClean="0"/>
          </a:p>
          <a:p>
            <a:r>
              <a:rPr lang="en-GB" sz="2000" b="1" dirty="0" smtClean="0"/>
              <a:t>Local Self Government Units </a:t>
            </a:r>
          </a:p>
          <a:p>
            <a:endParaRPr lang="en-GB" sz="1600" b="1" dirty="0" smtClean="0"/>
          </a:p>
          <a:p>
            <a:pPr marL="341313" lvl="0" indent="-341313">
              <a:spcBef>
                <a:spcPts val="600"/>
              </a:spcBef>
              <a:spcAft>
                <a:spcPts val="600"/>
              </a:spcAft>
              <a:buFont typeface="Wingdings" pitchFamily="2" charset="2"/>
              <a:buChar char="q"/>
            </a:pPr>
            <a:r>
              <a:rPr lang="en-GB" dirty="0" smtClean="0"/>
              <a:t>provide support for the development of social partnership at the local level, including intensified cooperation among vocational schools, business firms and employees</a:t>
            </a:r>
            <a:endParaRPr lang="en-US" dirty="0" smtClean="0"/>
          </a:p>
          <a:p>
            <a:pPr marL="341313" lvl="0" indent="-341313">
              <a:spcBef>
                <a:spcPts val="600"/>
              </a:spcBef>
              <a:spcAft>
                <a:spcPts val="600"/>
              </a:spcAft>
              <a:buFont typeface="Wingdings" pitchFamily="2" charset="2"/>
              <a:buChar char="q"/>
            </a:pPr>
            <a:r>
              <a:rPr lang="en-GB" dirty="0" smtClean="0"/>
              <a:t>forward information feedback to the VET Centre regarding the local labour market priorities</a:t>
            </a:r>
            <a:endParaRPr lang="en-US" dirty="0" smtClean="0"/>
          </a:p>
          <a:p>
            <a:pPr marL="287338" lvl="0" indent="-287338">
              <a:spcBef>
                <a:spcPts val="300"/>
              </a:spcBef>
              <a:spcAft>
                <a:spcPts val="300"/>
              </a:spcAft>
            </a:pPr>
            <a:endParaRPr lang="en-US" sz="1600" dirty="0" smtClean="0"/>
          </a:p>
          <a:p>
            <a:endParaRPr lang="en-US" b="1" dirty="0" smtClean="0"/>
          </a:p>
          <a:p>
            <a:endParaRPr lang="en-US" b="1" dirty="0" smtClean="0"/>
          </a:p>
          <a:p>
            <a:endParaRPr lang="en-US" b="1" dirty="0" smtClean="0"/>
          </a:p>
          <a:p>
            <a:endParaRPr lang="en-US" b="1" dirty="0" smtClean="0"/>
          </a:p>
          <a:p>
            <a:endParaRPr lang="en-US" b="1" dirty="0" smtClean="0"/>
          </a:p>
          <a:p>
            <a:endParaRPr lang="en-US" b="1" dirty="0" smtClean="0"/>
          </a:p>
          <a:p>
            <a:endParaRPr lang="en-US"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1009</TotalTime>
  <Words>972</Words>
  <Application>Microsoft Office PowerPoint</Application>
  <PresentationFormat>On-screen Show (4:3)</PresentationFormat>
  <Paragraphs>156</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Social Partnership in the Republic of Macedonia </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РАЗВОЈ НА ПАРТНЕРСКО РАБОТЕЊЕ  НА ЦЕНТАРОТ ЗА СТРУЧНО ОБРАЗОВАНИЕ И НАУКА</dc:title>
  <dc:creator>daniela.s</dc:creator>
  <cp:lastModifiedBy>VeraKM</cp:lastModifiedBy>
  <cp:revision>57</cp:revision>
  <dcterms:created xsi:type="dcterms:W3CDTF">2010-09-24T14:16:56Z</dcterms:created>
  <dcterms:modified xsi:type="dcterms:W3CDTF">2012-06-04T07:50:33Z</dcterms:modified>
</cp:coreProperties>
</file>